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ebas Neue Bold" panose="020B0604020202020204" charset="0"/>
      <p:regular r:id="rId15"/>
    </p:embeddedFont>
    <p:embeddedFont>
      <p:font typeface="Montserrat" panose="00000500000000000000" pitchFamily="2" charset="0"/>
      <p:regular r:id="rId16"/>
    </p:embeddedFont>
    <p:embeddedFont>
      <p:font typeface="Raleway" pitchFamily="2" charset="0"/>
      <p:regular r:id="rId17"/>
    </p:embeddedFont>
    <p:embeddedFont>
      <p:font typeface="Raleway Bold" panose="020B0604020202020204" charset="0"/>
      <p:regular r:id="rId18"/>
    </p:embeddedFont>
    <p:embeddedFont>
      <p:font typeface="Raleway Bold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80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media" Target="../media/media2.mp4"/><Relationship Id="rId7" Type="http://schemas.openxmlformats.org/officeDocument/2006/relationships/image" Target="../media/image1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13631">
            <a:off x="-3214849" y="6613128"/>
            <a:ext cx="9432206" cy="8229600"/>
          </a:xfrm>
          <a:custGeom>
            <a:avLst/>
            <a:gdLst/>
            <a:ahLst/>
            <a:cxnLst/>
            <a:rect l="l" t="t" r="r" b="b"/>
            <a:pathLst>
              <a:path w="9432206" h="8229600">
                <a:moveTo>
                  <a:pt x="0" y="0"/>
                </a:moveTo>
                <a:lnTo>
                  <a:pt x="9432206" y="0"/>
                </a:lnTo>
                <a:lnTo>
                  <a:pt x="94322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4942311">
            <a:off x="9475851" y="-2512294"/>
            <a:ext cx="13670650" cy="12631446"/>
          </a:xfrm>
          <a:custGeom>
            <a:avLst/>
            <a:gdLst/>
            <a:ahLst/>
            <a:cxnLst/>
            <a:rect l="l" t="t" r="r" b="b"/>
            <a:pathLst>
              <a:path w="13670650" h="12631446">
                <a:moveTo>
                  <a:pt x="0" y="0"/>
                </a:moveTo>
                <a:lnTo>
                  <a:pt x="13670649" y="0"/>
                </a:lnTo>
                <a:lnTo>
                  <a:pt x="13670649" y="12631446"/>
                </a:lnTo>
                <a:lnTo>
                  <a:pt x="0" y="1263144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254293" y="7613798"/>
            <a:ext cx="11443964" cy="242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47"/>
              </a:lnSpc>
              <a:spcBef>
                <a:spcPct val="0"/>
              </a:spcBef>
            </a:pPr>
            <a:r>
              <a:rPr lang="en-US" sz="3940" spc="11" dirty="0" err="1">
                <a:solidFill>
                  <a:srgbClr val="FAF6F5"/>
                </a:solidFill>
                <a:latin typeface="Raleway"/>
                <a:ea typeface="Raleway"/>
                <a:cs typeface="Raleway"/>
                <a:sym typeface="Raleway"/>
              </a:rPr>
              <a:t>septiembre</a:t>
            </a:r>
            <a:r>
              <a:rPr lang="en-US" sz="3940" spc="11" dirty="0">
                <a:solidFill>
                  <a:srgbClr val="FAF6F5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US" sz="3940" u="none" strike="noStrike" spc="11" dirty="0">
                <a:solidFill>
                  <a:srgbClr val="FAF6F5"/>
                </a:solidFill>
                <a:latin typeface="Raleway"/>
                <a:ea typeface="Raleway"/>
                <a:cs typeface="Raleway"/>
                <a:sym typeface="Raleway"/>
              </a:rPr>
              <a:t>2025</a:t>
            </a:r>
          </a:p>
          <a:p>
            <a:pPr marL="0" lvl="0" indent="0" algn="l">
              <a:lnSpc>
                <a:spcPts val="4847"/>
              </a:lnSpc>
              <a:spcBef>
                <a:spcPct val="0"/>
              </a:spcBef>
            </a:pPr>
            <a:r>
              <a:rPr lang="en-US" sz="2000" spc="11" dirty="0">
                <a:solidFill>
                  <a:srgbClr val="FAF6F5"/>
                </a:solidFill>
                <a:latin typeface="Raleway"/>
                <a:ea typeface="Raleway"/>
                <a:cs typeface="Raleway"/>
                <a:sym typeface="Raleway"/>
              </a:rPr>
              <a:t>Thomas Foncea</a:t>
            </a:r>
          </a:p>
          <a:p>
            <a:pPr marL="0" lvl="0" indent="0" algn="l">
              <a:lnSpc>
                <a:spcPts val="4847"/>
              </a:lnSpc>
              <a:spcBef>
                <a:spcPct val="0"/>
              </a:spcBef>
            </a:pPr>
            <a:r>
              <a:rPr lang="en-US" sz="2000" u="none" strike="noStrike" spc="11" dirty="0">
                <a:solidFill>
                  <a:srgbClr val="FAF6F5"/>
                </a:solidFill>
                <a:latin typeface="Raleway"/>
                <a:ea typeface="Raleway"/>
                <a:cs typeface="Raleway"/>
                <a:sym typeface="Raleway"/>
              </a:rPr>
              <a:t>Eduardo Otarola</a:t>
            </a:r>
          </a:p>
          <a:p>
            <a:pPr marL="0" lvl="0" indent="0" algn="l">
              <a:lnSpc>
                <a:spcPts val="4847"/>
              </a:lnSpc>
              <a:spcBef>
                <a:spcPct val="0"/>
              </a:spcBef>
            </a:pPr>
            <a:r>
              <a:rPr lang="en-US" sz="2000" spc="11" dirty="0">
                <a:solidFill>
                  <a:srgbClr val="FAF6F5"/>
                </a:solidFill>
                <a:latin typeface="Raleway"/>
                <a:ea typeface="Raleway"/>
                <a:cs typeface="Raleway"/>
                <a:sym typeface="Raleway"/>
              </a:rPr>
              <a:t>Alessandro Rojas</a:t>
            </a:r>
            <a:endParaRPr lang="en-US" sz="2000" u="none" strike="noStrike" spc="11" dirty="0">
              <a:solidFill>
                <a:srgbClr val="FAF6F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71600" y="1737021"/>
            <a:ext cx="11475767" cy="294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78"/>
              </a:lnSpc>
            </a:pPr>
            <a:r>
              <a:rPr lang="en-US" sz="11478" b="1" dirty="0">
                <a:solidFill>
                  <a:srgbClr val="FAF6F5"/>
                </a:solidFill>
                <a:latin typeface="Raleway Bold"/>
                <a:ea typeface="Raleway Bold"/>
                <a:cs typeface="Raleway Bold"/>
                <a:sym typeface="Raleway Bold"/>
              </a:rPr>
              <a:t> PROYECTO Capstone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3125" y="4767211"/>
            <a:ext cx="11443964" cy="1043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0"/>
              </a:lnSpc>
            </a:pPr>
            <a:r>
              <a:rPr lang="en-US" sz="7491" b="1" i="1" spc="134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Playgroup Piececitas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01311" y="-4556384"/>
            <a:ext cx="9298735" cy="8229600"/>
          </a:xfrm>
          <a:custGeom>
            <a:avLst/>
            <a:gdLst/>
            <a:ahLst/>
            <a:cxnLst/>
            <a:rect l="l" t="t" r="r" b="b"/>
            <a:pathLst>
              <a:path w="9298735" h="8229600">
                <a:moveTo>
                  <a:pt x="0" y="0"/>
                </a:moveTo>
                <a:lnTo>
                  <a:pt x="9298735" y="0"/>
                </a:lnTo>
                <a:lnTo>
                  <a:pt x="92987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519342">
            <a:off x="-3630183" y="6004884"/>
            <a:ext cx="8729863" cy="8229600"/>
          </a:xfrm>
          <a:custGeom>
            <a:avLst/>
            <a:gdLst/>
            <a:ahLst/>
            <a:cxnLst/>
            <a:rect l="l" t="t" r="r" b="b"/>
            <a:pathLst>
              <a:path w="8729863" h="8229600">
                <a:moveTo>
                  <a:pt x="0" y="0"/>
                </a:moveTo>
                <a:lnTo>
                  <a:pt x="8729863" y="0"/>
                </a:lnTo>
                <a:lnTo>
                  <a:pt x="87298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576959" y="1469300"/>
            <a:ext cx="16367064" cy="8650384"/>
            <a:chOff x="0" y="0"/>
            <a:chExt cx="4310667" cy="2278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10667" cy="2278290"/>
            </a:xfrm>
            <a:custGeom>
              <a:avLst/>
              <a:gdLst/>
              <a:ahLst/>
              <a:cxnLst/>
              <a:rect l="l" t="t" r="r" b="b"/>
              <a:pathLst>
                <a:path w="4310667" h="2278290">
                  <a:moveTo>
                    <a:pt x="24124" y="0"/>
                  </a:moveTo>
                  <a:lnTo>
                    <a:pt x="4286543" y="0"/>
                  </a:lnTo>
                  <a:cubicBezTo>
                    <a:pt x="4292941" y="0"/>
                    <a:pt x="4299077" y="2542"/>
                    <a:pt x="4303601" y="7066"/>
                  </a:cubicBezTo>
                  <a:cubicBezTo>
                    <a:pt x="4308125" y="11590"/>
                    <a:pt x="4310667" y="17726"/>
                    <a:pt x="4310667" y="24124"/>
                  </a:cubicBezTo>
                  <a:lnTo>
                    <a:pt x="4310667" y="2254166"/>
                  </a:lnTo>
                  <a:cubicBezTo>
                    <a:pt x="4310667" y="2260565"/>
                    <a:pt x="4308125" y="2266701"/>
                    <a:pt x="4303601" y="2271225"/>
                  </a:cubicBezTo>
                  <a:cubicBezTo>
                    <a:pt x="4299077" y="2275749"/>
                    <a:pt x="4292941" y="2278290"/>
                    <a:pt x="4286543" y="2278290"/>
                  </a:cubicBezTo>
                  <a:lnTo>
                    <a:pt x="24124" y="2278290"/>
                  </a:lnTo>
                  <a:cubicBezTo>
                    <a:pt x="17726" y="2278290"/>
                    <a:pt x="11590" y="2275749"/>
                    <a:pt x="7066" y="2271225"/>
                  </a:cubicBezTo>
                  <a:cubicBezTo>
                    <a:pt x="2542" y="2266701"/>
                    <a:pt x="0" y="2260565"/>
                    <a:pt x="0" y="2254166"/>
                  </a:cubicBezTo>
                  <a:lnTo>
                    <a:pt x="0" y="24124"/>
                  </a:lnTo>
                  <a:cubicBezTo>
                    <a:pt x="0" y="17726"/>
                    <a:pt x="2542" y="11590"/>
                    <a:pt x="7066" y="7066"/>
                  </a:cubicBezTo>
                  <a:cubicBezTo>
                    <a:pt x="11590" y="2542"/>
                    <a:pt x="17726" y="0"/>
                    <a:pt x="241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6F5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310667" cy="229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595574"/>
            <a:ext cx="3343862" cy="4198917"/>
            <a:chOff x="0" y="0"/>
            <a:chExt cx="4458483" cy="559855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458483" cy="5598557"/>
              <a:chOff x="0" y="0"/>
              <a:chExt cx="880688" cy="110588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0688" cy="1105888"/>
              </a:xfrm>
              <a:custGeom>
                <a:avLst/>
                <a:gdLst/>
                <a:ahLst/>
                <a:cxnLst/>
                <a:rect l="l" t="t" r="r" b="b"/>
                <a:pathLst>
                  <a:path w="880688" h="1105888">
                    <a:moveTo>
                      <a:pt x="118078" y="0"/>
                    </a:moveTo>
                    <a:lnTo>
                      <a:pt x="762610" y="0"/>
                    </a:lnTo>
                    <a:cubicBezTo>
                      <a:pt x="827822" y="0"/>
                      <a:pt x="880688" y="52866"/>
                      <a:pt x="880688" y="118078"/>
                    </a:cubicBezTo>
                    <a:lnTo>
                      <a:pt x="880688" y="987809"/>
                    </a:lnTo>
                    <a:cubicBezTo>
                      <a:pt x="880688" y="1053022"/>
                      <a:pt x="827822" y="1105888"/>
                      <a:pt x="762610" y="1105888"/>
                    </a:cubicBezTo>
                    <a:lnTo>
                      <a:pt x="118078" y="1105888"/>
                    </a:lnTo>
                    <a:cubicBezTo>
                      <a:pt x="52866" y="1105888"/>
                      <a:pt x="0" y="1053022"/>
                      <a:pt x="0" y="987809"/>
                    </a:cubicBezTo>
                    <a:lnTo>
                      <a:pt x="0" y="118078"/>
                    </a:lnTo>
                    <a:cubicBezTo>
                      <a:pt x="0" y="52866"/>
                      <a:pt x="52866" y="0"/>
                      <a:pt x="1180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AF6F5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880688" cy="11154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7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68924" y="450472"/>
              <a:ext cx="3720635" cy="3105030"/>
              <a:chOff x="0" y="0"/>
              <a:chExt cx="699772" cy="5839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99772" cy="583990"/>
              </a:xfrm>
              <a:custGeom>
                <a:avLst/>
                <a:gdLst/>
                <a:ahLst/>
                <a:cxnLst/>
                <a:rect l="l" t="t" r="r" b="b"/>
                <a:pathLst>
                  <a:path w="699772" h="583990">
                    <a:moveTo>
                      <a:pt x="63811" y="0"/>
                    </a:moveTo>
                    <a:lnTo>
                      <a:pt x="635960" y="0"/>
                    </a:lnTo>
                    <a:cubicBezTo>
                      <a:pt x="671202" y="0"/>
                      <a:pt x="699772" y="28569"/>
                      <a:pt x="699772" y="63811"/>
                    </a:cubicBezTo>
                    <a:lnTo>
                      <a:pt x="699772" y="520178"/>
                    </a:lnTo>
                    <a:cubicBezTo>
                      <a:pt x="699772" y="537102"/>
                      <a:pt x="693049" y="553333"/>
                      <a:pt x="681082" y="565300"/>
                    </a:cubicBezTo>
                    <a:cubicBezTo>
                      <a:pt x="669115" y="577267"/>
                      <a:pt x="652884" y="583990"/>
                      <a:pt x="635960" y="583990"/>
                    </a:cubicBezTo>
                    <a:lnTo>
                      <a:pt x="63811" y="583990"/>
                    </a:lnTo>
                    <a:cubicBezTo>
                      <a:pt x="46888" y="583990"/>
                      <a:pt x="30657" y="577267"/>
                      <a:pt x="18690" y="565300"/>
                    </a:cubicBezTo>
                    <a:cubicBezTo>
                      <a:pt x="6723" y="553333"/>
                      <a:pt x="0" y="537102"/>
                      <a:pt x="0" y="520178"/>
                    </a:cubicBezTo>
                    <a:lnTo>
                      <a:pt x="0" y="63811"/>
                    </a:lnTo>
                    <a:cubicBezTo>
                      <a:pt x="0" y="46888"/>
                      <a:pt x="6723" y="30657"/>
                      <a:pt x="18690" y="18690"/>
                    </a:cubicBezTo>
                    <a:cubicBezTo>
                      <a:pt x="30657" y="6723"/>
                      <a:pt x="46888" y="0"/>
                      <a:pt x="63811" y="0"/>
                    </a:cubicBezTo>
                    <a:close/>
                  </a:path>
                </a:pathLst>
              </a:custGeom>
              <a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4372562" y="5889742"/>
            <a:ext cx="3343862" cy="4198917"/>
            <a:chOff x="0" y="0"/>
            <a:chExt cx="4458483" cy="559855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458483" cy="5598557"/>
              <a:chOff x="0" y="0"/>
              <a:chExt cx="880688" cy="110588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80688" cy="1105888"/>
              </a:xfrm>
              <a:custGeom>
                <a:avLst/>
                <a:gdLst/>
                <a:ahLst/>
                <a:cxnLst/>
                <a:rect l="l" t="t" r="r" b="b"/>
                <a:pathLst>
                  <a:path w="880688" h="1105888">
                    <a:moveTo>
                      <a:pt x="118078" y="0"/>
                    </a:moveTo>
                    <a:lnTo>
                      <a:pt x="762610" y="0"/>
                    </a:lnTo>
                    <a:cubicBezTo>
                      <a:pt x="827822" y="0"/>
                      <a:pt x="880688" y="52866"/>
                      <a:pt x="880688" y="118078"/>
                    </a:cubicBezTo>
                    <a:lnTo>
                      <a:pt x="880688" y="987809"/>
                    </a:lnTo>
                    <a:cubicBezTo>
                      <a:pt x="880688" y="1053022"/>
                      <a:pt x="827822" y="1105888"/>
                      <a:pt x="762610" y="1105888"/>
                    </a:cubicBezTo>
                    <a:lnTo>
                      <a:pt x="118078" y="1105888"/>
                    </a:lnTo>
                    <a:cubicBezTo>
                      <a:pt x="52866" y="1105888"/>
                      <a:pt x="0" y="1053022"/>
                      <a:pt x="0" y="987809"/>
                    </a:cubicBezTo>
                    <a:lnTo>
                      <a:pt x="0" y="118078"/>
                    </a:lnTo>
                    <a:cubicBezTo>
                      <a:pt x="0" y="52866"/>
                      <a:pt x="52866" y="0"/>
                      <a:pt x="1180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AF6F5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880688" cy="11154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68924" y="450472"/>
              <a:ext cx="3720635" cy="3105030"/>
              <a:chOff x="0" y="0"/>
              <a:chExt cx="699772" cy="5839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99772" cy="583990"/>
              </a:xfrm>
              <a:custGeom>
                <a:avLst/>
                <a:gdLst/>
                <a:ahLst/>
                <a:cxnLst/>
                <a:rect l="l" t="t" r="r" b="b"/>
                <a:pathLst>
                  <a:path w="699772" h="583990">
                    <a:moveTo>
                      <a:pt x="63811" y="0"/>
                    </a:moveTo>
                    <a:lnTo>
                      <a:pt x="635960" y="0"/>
                    </a:lnTo>
                    <a:cubicBezTo>
                      <a:pt x="671202" y="0"/>
                      <a:pt x="699772" y="28569"/>
                      <a:pt x="699772" y="63811"/>
                    </a:cubicBezTo>
                    <a:lnTo>
                      <a:pt x="699772" y="520178"/>
                    </a:lnTo>
                    <a:cubicBezTo>
                      <a:pt x="699772" y="537102"/>
                      <a:pt x="693049" y="553333"/>
                      <a:pt x="681082" y="565300"/>
                    </a:cubicBezTo>
                    <a:cubicBezTo>
                      <a:pt x="669115" y="577267"/>
                      <a:pt x="652884" y="583990"/>
                      <a:pt x="635960" y="583990"/>
                    </a:cubicBezTo>
                    <a:lnTo>
                      <a:pt x="63811" y="583990"/>
                    </a:lnTo>
                    <a:cubicBezTo>
                      <a:pt x="46888" y="583990"/>
                      <a:pt x="30657" y="577267"/>
                      <a:pt x="18690" y="565300"/>
                    </a:cubicBezTo>
                    <a:cubicBezTo>
                      <a:pt x="6723" y="553333"/>
                      <a:pt x="0" y="537102"/>
                      <a:pt x="0" y="520178"/>
                    </a:cubicBezTo>
                    <a:lnTo>
                      <a:pt x="0" y="63811"/>
                    </a:lnTo>
                    <a:cubicBezTo>
                      <a:pt x="0" y="46888"/>
                      <a:pt x="6723" y="30657"/>
                      <a:pt x="18690" y="18690"/>
                    </a:cubicBezTo>
                    <a:cubicBezTo>
                      <a:pt x="30657" y="6723"/>
                      <a:pt x="46888" y="0"/>
                      <a:pt x="63811" y="0"/>
                    </a:cubicBezTo>
                    <a:close/>
                  </a:path>
                </a:pathLst>
              </a:custGeom>
              <a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3044002" y="1595574"/>
            <a:ext cx="3343862" cy="4198917"/>
            <a:chOff x="0" y="0"/>
            <a:chExt cx="4458483" cy="559855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458483" cy="5598557"/>
              <a:chOff x="0" y="0"/>
              <a:chExt cx="880688" cy="110588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80688" cy="1105888"/>
              </a:xfrm>
              <a:custGeom>
                <a:avLst/>
                <a:gdLst/>
                <a:ahLst/>
                <a:cxnLst/>
                <a:rect l="l" t="t" r="r" b="b"/>
                <a:pathLst>
                  <a:path w="880688" h="1105888">
                    <a:moveTo>
                      <a:pt x="118078" y="0"/>
                    </a:moveTo>
                    <a:lnTo>
                      <a:pt x="762610" y="0"/>
                    </a:lnTo>
                    <a:cubicBezTo>
                      <a:pt x="827822" y="0"/>
                      <a:pt x="880688" y="52866"/>
                      <a:pt x="880688" y="118078"/>
                    </a:cubicBezTo>
                    <a:lnTo>
                      <a:pt x="880688" y="987809"/>
                    </a:lnTo>
                    <a:cubicBezTo>
                      <a:pt x="880688" y="1053022"/>
                      <a:pt x="827822" y="1105888"/>
                      <a:pt x="762610" y="1105888"/>
                    </a:cubicBezTo>
                    <a:lnTo>
                      <a:pt x="118078" y="1105888"/>
                    </a:lnTo>
                    <a:cubicBezTo>
                      <a:pt x="52866" y="1105888"/>
                      <a:pt x="0" y="1053022"/>
                      <a:pt x="0" y="987809"/>
                    </a:cubicBezTo>
                    <a:lnTo>
                      <a:pt x="0" y="118078"/>
                    </a:lnTo>
                    <a:cubicBezTo>
                      <a:pt x="0" y="52866"/>
                      <a:pt x="52866" y="0"/>
                      <a:pt x="1180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AF6F5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9525"/>
                <a:ext cx="880688" cy="11154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7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368924" y="450472"/>
              <a:ext cx="3720635" cy="3105030"/>
              <a:chOff x="0" y="0"/>
              <a:chExt cx="699772" cy="5839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99772" cy="583990"/>
              </a:xfrm>
              <a:custGeom>
                <a:avLst/>
                <a:gdLst/>
                <a:ahLst/>
                <a:cxnLst/>
                <a:rect l="l" t="t" r="r" b="b"/>
                <a:pathLst>
                  <a:path w="699772" h="583990">
                    <a:moveTo>
                      <a:pt x="63811" y="0"/>
                    </a:moveTo>
                    <a:lnTo>
                      <a:pt x="635960" y="0"/>
                    </a:lnTo>
                    <a:cubicBezTo>
                      <a:pt x="671202" y="0"/>
                      <a:pt x="699772" y="28569"/>
                      <a:pt x="699772" y="63811"/>
                    </a:cubicBezTo>
                    <a:lnTo>
                      <a:pt x="699772" y="520178"/>
                    </a:lnTo>
                    <a:cubicBezTo>
                      <a:pt x="699772" y="537102"/>
                      <a:pt x="693049" y="553333"/>
                      <a:pt x="681082" y="565300"/>
                    </a:cubicBezTo>
                    <a:cubicBezTo>
                      <a:pt x="669115" y="577267"/>
                      <a:pt x="652884" y="583990"/>
                      <a:pt x="635960" y="583990"/>
                    </a:cubicBezTo>
                    <a:lnTo>
                      <a:pt x="63811" y="583990"/>
                    </a:lnTo>
                    <a:cubicBezTo>
                      <a:pt x="46888" y="583990"/>
                      <a:pt x="30657" y="577267"/>
                      <a:pt x="18690" y="565300"/>
                    </a:cubicBezTo>
                    <a:cubicBezTo>
                      <a:pt x="6723" y="553333"/>
                      <a:pt x="0" y="537102"/>
                      <a:pt x="0" y="520178"/>
                    </a:cubicBezTo>
                    <a:lnTo>
                      <a:pt x="0" y="63811"/>
                    </a:lnTo>
                    <a:cubicBezTo>
                      <a:pt x="0" y="46888"/>
                      <a:pt x="6723" y="30657"/>
                      <a:pt x="18690" y="18690"/>
                    </a:cubicBezTo>
                    <a:cubicBezTo>
                      <a:pt x="30657" y="6723"/>
                      <a:pt x="46888" y="0"/>
                      <a:pt x="63811" y="0"/>
                    </a:cubicBezTo>
                    <a:close/>
                  </a:path>
                </a:pathLst>
              </a:custGeom>
              <a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68924" y="3988370"/>
              <a:ext cx="3720635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849500" y="5889742"/>
            <a:ext cx="3343862" cy="4198917"/>
            <a:chOff x="0" y="0"/>
            <a:chExt cx="4458483" cy="5598557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458483" cy="5598557"/>
              <a:chOff x="0" y="0"/>
              <a:chExt cx="880688" cy="110588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80688" cy="1105888"/>
              </a:xfrm>
              <a:custGeom>
                <a:avLst/>
                <a:gdLst/>
                <a:ahLst/>
                <a:cxnLst/>
                <a:rect l="l" t="t" r="r" b="b"/>
                <a:pathLst>
                  <a:path w="880688" h="1105888">
                    <a:moveTo>
                      <a:pt x="118078" y="0"/>
                    </a:moveTo>
                    <a:lnTo>
                      <a:pt x="762610" y="0"/>
                    </a:lnTo>
                    <a:cubicBezTo>
                      <a:pt x="827822" y="0"/>
                      <a:pt x="880688" y="52866"/>
                      <a:pt x="880688" y="118078"/>
                    </a:cubicBezTo>
                    <a:lnTo>
                      <a:pt x="880688" y="987809"/>
                    </a:lnTo>
                    <a:cubicBezTo>
                      <a:pt x="880688" y="1053022"/>
                      <a:pt x="827822" y="1105888"/>
                      <a:pt x="762610" y="1105888"/>
                    </a:cubicBezTo>
                    <a:lnTo>
                      <a:pt x="118078" y="1105888"/>
                    </a:lnTo>
                    <a:cubicBezTo>
                      <a:pt x="52866" y="1105888"/>
                      <a:pt x="0" y="1053022"/>
                      <a:pt x="0" y="987809"/>
                    </a:cubicBezTo>
                    <a:lnTo>
                      <a:pt x="0" y="118078"/>
                    </a:lnTo>
                    <a:cubicBezTo>
                      <a:pt x="0" y="52866"/>
                      <a:pt x="52866" y="0"/>
                      <a:pt x="1180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AF6F5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9525"/>
                <a:ext cx="880688" cy="11154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7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68924" y="450472"/>
              <a:ext cx="3720635" cy="3105030"/>
              <a:chOff x="0" y="0"/>
              <a:chExt cx="699772" cy="58399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9772" cy="583990"/>
              </a:xfrm>
              <a:custGeom>
                <a:avLst/>
                <a:gdLst/>
                <a:ahLst/>
                <a:cxnLst/>
                <a:rect l="l" t="t" r="r" b="b"/>
                <a:pathLst>
                  <a:path w="699772" h="583990">
                    <a:moveTo>
                      <a:pt x="63811" y="0"/>
                    </a:moveTo>
                    <a:lnTo>
                      <a:pt x="635960" y="0"/>
                    </a:lnTo>
                    <a:cubicBezTo>
                      <a:pt x="671202" y="0"/>
                      <a:pt x="699772" y="28569"/>
                      <a:pt x="699772" y="63811"/>
                    </a:cubicBezTo>
                    <a:lnTo>
                      <a:pt x="699772" y="520178"/>
                    </a:lnTo>
                    <a:cubicBezTo>
                      <a:pt x="699772" y="537102"/>
                      <a:pt x="693049" y="553333"/>
                      <a:pt x="681082" y="565300"/>
                    </a:cubicBezTo>
                    <a:cubicBezTo>
                      <a:pt x="669115" y="577267"/>
                      <a:pt x="652884" y="583990"/>
                      <a:pt x="635960" y="583990"/>
                    </a:cubicBezTo>
                    <a:lnTo>
                      <a:pt x="63811" y="583990"/>
                    </a:lnTo>
                    <a:cubicBezTo>
                      <a:pt x="46888" y="583990"/>
                      <a:pt x="30657" y="577267"/>
                      <a:pt x="18690" y="565300"/>
                    </a:cubicBezTo>
                    <a:cubicBezTo>
                      <a:pt x="6723" y="553333"/>
                      <a:pt x="0" y="537102"/>
                      <a:pt x="0" y="520178"/>
                    </a:cubicBezTo>
                    <a:lnTo>
                      <a:pt x="0" y="63811"/>
                    </a:lnTo>
                    <a:cubicBezTo>
                      <a:pt x="0" y="46888"/>
                      <a:pt x="6723" y="30657"/>
                      <a:pt x="18690" y="18690"/>
                    </a:cubicBezTo>
                    <a:cubicBezTo>
                      <a:pt x="30657" y="6723"/>
                      <a:pt x="46888" y="0"/>
                      <a:pt x="63811" y="0"/>
                    </a:cubicBezTo>
                    <a:close/>
                  </a:path>
                </a:pathLst>
              </a:custGeom>
              <a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2" name="TextBox 32"/>
          <p:cNvSpPr txBox="1"/>
          <p:nvPr/>
        </p:nvSpPr>
        <p:spPr>
          <a:xfrm>
            <a:off x="3537713" y="114300"/>
            <a:ext cx="12320880" cy="211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3"/>
              </a:lnSpc>
            </a:pPr>
            <a:r>
              <a:rPr lang="en-US" sz="7868" b="1" i="1" spc="141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Stakeholders</a:t>
            </a:r>
          </a:p>
          <a:p>
            <a:pPr algn="ctr">
              <a:lnSpc>
                <a:spcPts val="8183"/>
              </a:lnSpc>
            </a:pPr>
            <a:endParaRPr lang="en-US" sz="7868" b="1" i="1" spc="141">
              <a:solidFill>
                <a:srgbClr val="FAF6F5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6892885" y="1542753"/>
            <a:ext cx="3343862" cy="4198917"/>
            <a:chOff x="0" y="0"/>
            <a:chExt cx="880688" cy="110588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80688" cy="1105888"/>
            </a:xfrm>
            <a:custGeom>
              <a:avLst/>
              <a:gdLst/>
              <a:ahLst/>
              <a:cxnLst/>
              <a:rect l="l" t="t" r="r" b="b"/>
              <a:pathLst>
                <a:path w="880688" h="1105888">
                  <a:moveTo>
                    <a:pt x="118078" y="0"/>
                  </a:moveTo>
                  <a:lnTo>
                    <a:pt x="762610" y="0"/>
                  </a:lnTo>
                  <a:cubicBezTo>
                    <a:pt x="827822" y="0"/>
                    <a:pt x="880688" y="52866"/>
                    <a:pt x="880688" y="118078"/>
                  </a:cubicBezTo>
                  <a:lnTo>
                    <a:pt x="880688" y="987809"/>
                  </a:lnTo>
                  <a:cubicBezTo>
                    <a:pt x="880688" y="1053022"/>
                    <a:pt x="827822" y="1105888"/>
                    <a:pt x="762610" y="1105888"/>
                  </a:cubicBezTo>
                  <a:lnTo>
                    <a:pt x="118078" y="1105888"/>
                  </a:lnTo>
                  <a:cubicBezTo>
                    <a:pt x="52866" y="1105888"/>
                    <a:pt x="0" y="1053022"/>
                    <a:pt x="0" y="987809"/>
                  </a:cubicBezTo>
                  <a:lnTo>
                    <a:pt x="0" y="118078"/>
                  </a:lnTo>
                  <a:cubicBezTo>
                    <a:pt x="0" y="52866"/>
                    <a:pt x="52866" y="0"/>
                    <a:pt x="1180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6F5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880688" cy="1115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7505725" y="1595574"/>
            <a:ext cx="2118182" cy="3002577"/>
          </a:xfrm>
          <a:custGeom>
            <a:avLst/>
            <a:gdLst/>
            <a:ahLst/>
            <a:cxnLst/>
            <a:rect l="l" t="t" r="r" b="b"/>
            <a:pathLst>
              <a:path w="2118182" h="3002577">
                <a:moveTo>
                  <a:pt x="0" y="0"/>
                </a:moveTo>
                <a:lnTo>
                  <a:pt x="2118181" y="0"/>
                </a:lnTo>
                <a:lnTo>
                  <a:pt x="2118181" y="3002577"/>
                </a:lnTo>
                <a:lnTo>
                  <a:pt x="0" y="3002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TextBox 37"/>
          <p:cNvSpPr txBox="1"/>
          <p:nvPr/>
        </p:nvSpPr>
        <p:spPr>
          <a:xfrm>
            <a:off x="4372562" y="8831580"/>
            <a:ext cx="334386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Padres/madres de pacientes.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67365" y="4338195"/>
            <a:ext cx="2266533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Fundadoras (Camila &amp; Estefany).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49500" y="8831580"/>
            <a:ext cx="334386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Terapeutas colaboradoras.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044002" y="4507230"/>
            <a:ext cx="3343862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Equipo técnico (Thomas, Eduardo, Alessandro).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892885" y="4658673"/>
            <a:ext cx="334386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Profesor guía y comisión evaluadora.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70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5555" y="524510"/>
            <a:ext cx="11408962" cy="111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8000" b="1" i="1" spc="144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Viabilidad y Modelo de Negocio</a:t>
            </a:r>
          </a:p>
        </p:txBody>
      </p:sp>
      <p:sp>
        <p:nvSpPr>
          <p:cNvPr id="3" name="Freeform 3"/>
          <p:cNvSpPr/>
          <p:nvPr/>
        </p:nvSpPr>
        <p:spPr>
          <a:xfrm rot="436138">
            <a:off x="-4610662" y="5224694"/>
            <a:ext cx="13124886" cy="12928012"/>
          </a:xfrm>
          <a:custGeom>
            <a:avLst/>
            <a:gdLst/>
            <a:ahLst/>
            <a:cxnLst/>
            <a:rect l="l" t="t" r="r" b="b"/>
            <a:pathLst>
              <a:path w="13124886" h="12928012">
                <a:moveTo>
                  <a:pt x="0" y="0"/>
                </a:moveTo>
                <a:lnTo>
                  <a:pt x="13124885" y="0"/>
                </a:lnTo>
                <a:lnTo>
                  <a:pt x="13124885" y="12928012"/>
                </a:lnTo>
                <a:lnTo>
                  <a:pt x="0" y="1292801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1028700" y="2599155"/>
            <a:ext cx="8510791" cy="6659145"/>
            <a:chOff x="0" y="0"/>
            <a:chExt cx="2241525" cy="17538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1525" cy="1753849"/>
            </a:xfrm>
            <a:custGeom>
              <a:avLst/>
              <a:gdLst/>
              <a:ahLst/>
              <a:cxnLst/>
              <a:rect l="l" t="t" r="r" b="b"/>
              <a:pathLst>
                <a:path w="2241525" h="1753849">
                  <a:moveTo>
                    <a:pt x="46393" y="0"/>
                  </a:moveTo>
                  <a:lnTo>
                    <a:pt x="2195132" y="0"/>
                  </a:lnTo>
                  <a:cubicBezTo>
                    <a:pt x="2207437" y="0"/>
                    <a:pt x="2219237" y="4888"/>
                    <a:pt x="2227937" y="13588"/>
                  </a:cubicBezTo>
                  <a:cubicBezTo>
                    <a:pt x="2236638" y="22288"/>
                    <a:pt x="2241525" y="34089"/>
                    <a:pt x="2241525" y="46393"/>
                  </a:cubicBezTo>
                  <a:lnTo>
                    <a:pt x="2241525" y="1707456"/>
                  </a:lnTo>
                  <a:cubicBezTo>
                    <a:pt x="2241525" y="1733078"/>
                    <a:pt x="2220755" y="1753849"/>
                    <a:pt x="2195132" y="1753849"/>
                  </a:cubicBezTo>
                  <a:lnTo>
                    <a:pt x="46393" y="1753849"/>
                  </a:lnTo>
                  <a:cubicBezTo>
                    <a:pt x="20771" y="1753849"/>
                    <a:pt x="0" y="1733078"/>
                    <a:pt x="0" y="1707456"/>
                  </a:cubicBezTo>
                  <a:lnTo>
                    <a:pt x="0" y="46393"/>
                  </a:lnTo>
                  <a:cubicBezTo>
                    <a:pt x="0" y="20771"/>
                    <a:pt x="20771" y="0"/>
                    <a:pt x="463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6F5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41525" cy="1772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330485">
            <a:off x="11307289" y="-3864851"/>
            <a:ext cx="13124886" cy="12928012"/>
          </a:xfrm>
          <a:custGeom>
            <a:avLst/>
            <a:gdLst/>
            <a:ahLst/>
            <a:cxnLst/>
            <a:rect l="l" t="t" r="r" b="b"/>
            <a:pathLst>
              <a:path w="13124886" h="12928012">
                <a:moveTo>
                  <a:pt x="0" y="0"/>
                </a:moveTo>
                <a:lnTo>
                  <a:pt x="13124886" y="0"/>
                </a:lnTo>
                <a:lnTo>
                  <a:pt x="13124886" y="12928013"/>
                </a:lnTo>
                <a:lnTo>
                  <a:pt x="0" y="1292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9910899" y="1469300"/>
            <a:ext cx="7348401" cy="734840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-181610" y="-181610"/>
              <a:ext cx="6713221" cy="6713221"/>
            </a:xfrm>
            <a:custGeom>
              <a:avLst/>
              <a:gdLst/>
              <a:ahLst/>
              <a:cxnLst/>
              <a:rect l="l" t="t" r="r" b="b"/>
              <a:pathLst>
                <a:path w="6713221" h="6713221">
                  <a:moveTo>
                    <a:pt x="5986780" y="726440"/>
                  </a:moveTo>
                  <a:cubicBezTo>
                    <a:pt x="5260340" y="0"/>
                    <a:pt x="4083050" y="0"/>
                    <a:pt x="3356610" y="726440"/>
                  </a:cubicBezTo>
                  <a:cubicBezTo>
                    <a:pt x="2630170" y="0"/>
                    <a:pt x="1452880" y="0"/>
                    <a:pt x="726440" y="726440"/>
                  </a:cubicBezTo>
                  <a:cubicBezTo>
                    <a:pt x="0" y="1452880"/>
                    <a:pt x="0" y="2630170"/>
                    <a:pt x="726440" y="3356610"/>
                  </a:cubicBezTo>
                  <a:cubicBezTo>
                    <a:pt x="0" y="4083050"/>
                    <a:pt x="0" y="5260340"/>
                    <a:pt x="726440" y="5986780"/>
                  </a:cubicBezTo>
                  <a:cubicBezTo>
                    <a:pt x="1452880" y="6713221"/>
                    <a:pt x="2630170" y="6713220"/>
                    <a:pt x="3356610" y="5986780"/>
                  </a:cubicBezTo>
                  <a:cubicBezTo>
                    <a:pt x="4083050" y="6713220"/>
                    <a:pt x="5260340" y="6713220"/>
                    <a:pt x="5986780" y="5986780"/>
                  </a:cubicBezTo>
                  <a:cubicBezTo>
                    <a:pt x="6713221" y="5260340"/>
                    <a:pt x="6713220" y="4083050"/>
                    <a:pt x="5986780" y="3356610"/>
                  </a:cubicBezTo>
                  <a:cubicBezTo>
                    <a:pt x="6713220" y="2630170"/>
                    <a:pt x="6713220" y="1452880"/>
                    <a:pt x="5986780" y="726440"/>
                  </a:cubicBez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93344" y="2993163"/>
            <a:ext cx="7242608" cy="5313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SaaS escalable:</a:t>
            </a:r>
          </a:p>
          <a:p>
            <a:pPr marL="820409" lvl="1" indent="-410205" algn="ctr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 suscripción mensual.</a:t>
            </a:r>
          </a:p>
          <a:p>
            <a:pPr marL="820409" lvl="1" indent="-410205" algn="ctr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Terapeutas colaboradoras: plan gratuito o con comisión.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Beneficios: financiamiento sostenible, replicabilidad, impacto social.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70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7235" y="6295379"/>
            <a:ext cx="3174694" cy="2579439"/>
          </a:xfrm>
          <a:custGeom>
            <a:avLst/>
            <a:gdLst/>
            <a:ahLst/>
            <a:cxnLst/>
            <a:rect l="l" t="t" r="r" b="b"/>
            <a:pathLst>
              <a:path w="3174694" h="2579439">
                <a:moveTo>
                  <a:pt x="0" y="0"/>
                </a:moveTo>
                <a:lnTo>
                  <a:pt x="3174694" y="0"/>
                </a:lnTo>
                <a:lnTo>
                  <a:pt x="3174694" y="2579439"/>
                </a:lnTo>
                <a:lnTo>
                  <a:pt x="0" y="257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7635554" y="6130090"/>
            <a:ext cx="2353921" cy="2705656"/>
          </a:xfrm>
          <a:custGeom>
            <a:avLst/>
            <a:gdLst/>
            <a:ahLst/>
            <a:cxnLst/>
            <a:rect l="l" t="t" r="r" b="b"/>
            <a:pathLst>
              <a:path w="2353921" h="2705656">
                <a:moveTo>
                  <a:pt x="0" y="0"/>
                </a:moveTo>
                <a:lnTo>
                  <a:pt x="2353921" y="0"/>
                </a:lnTo>
                <a:lnTo>
                  <a:pt x="2353921" y="2705656"/>
                </a:lnTo>
                <a:lnTo>
                  <a:pt x="0" y="2705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2325054" y="6091018"/>
            <a:ext cx="2783800" cy="2783800"/>
          </a:xfrm>
          <a:custGeom>
            <a:avLst/>
            <a:gdLst/>
            <a:ahLst/>
            <a:cxnLst/>
            <a:rect l="l" t="t" r="r" b="b"/>
            <a:pathLst>
              <a:path w="2783800" h="2783800">
                <a:moveTo>
                  <a:pt x="0" y="0"/>
                </a:moveTo>
                <a:lnTo>
                  <a:pt x="2783800" y="0"/>
                </a:lnTo>
                <a:lnTo>
                  <a:pt x="2783800" y="2783800"/>
                </a:lnTo>
                <a:lnTo>
                  <a:pt x="0" y="278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5988723" y="104775"/>
            <a:ext cx="5182588" cy="216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8000" b="1" i="1" spc="144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Benchmarking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32450" y="3112698"/>
            <a:ext cx="10606207" cy="203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892" lvl="1" indent="-315446" algn="l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RedSalud.cl: agendamiento profesional.</a:t>
            </a:r>
          </a:p>
          <a:p>
            <a:pPr marL="630892" lvl="1" indent="-315446" algn="l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Booking.com: asignación rápida por disponibilidad.</a:t>
            </a:r>
          </a:p>
          <a:p>
            <a:pPr marL="630892" lvl="1" indent="-315446" algn="l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Calendly / Trello: gestión colaborativa de agendas.</a:t>
            </a:r>
          </a:p>
          <a:p>
            <a:pPr marL="630892" lvl="1" indent="-315446" algn="l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Ley 19.628: normativa de protección de datos en Chile.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7207">
            <a:off x="10417499" y="-1957921"/>
            <a:ext cx="16278329" cy="14202842"/>
          </a:xfrm>
          <a:custGeom>
            <a:avLst/>
            <a:gdLst/>
            <a:ahLst/>
            <a:cxnLst/>
            <a:rect l="l" t="t" r="r" b="b"/>
            <a:pathLst>
              <a:path w="16278329" h="14202842">
                <a:moveTo>
                  <a:pt x="0" y="0"/>
                </a:moveTo>
                <a:lnTo>
                  <a:pt x="16278329" y="0"/>
                </a:lnTo>
                <a:lnTo>
                  <a:pt x="16278329" y="14202842"/>
                </a:lnTo>
                <a:lnTo>
                  <a:pt x="0" y="1420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4856930"/>
            <a:ext cx="11443964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7">
                <a:solidFill>
                  <a:srgbClr val="FAF6F5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2500" u="none" strike="noStrike" spc="7">
                <a:solidFill>
                  <a:srgbClr val="FAF6F5"/>
                </a:solidFill>
                <a:latin typeface="Raleway"/>
                <a:ea typeface="Raleway"/>
                <a:cs typeface="Raleway"/>
                <a:sym typeface="Raleway"/>
              </a:rPr>
              <a:t>olución digital integral.</a:t>
            </a:r>
          </a:p>
          <a:p>
            <a:pPr marL="539751" lvl="1" indent="-269876" algn="l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2500" u="none" strike="noStrike" spc="7">
                <a:solidFill>
                  <a:srgbClr val="FAF6F5"/>
                </a:solidFill>
                <a:latin typeface="Raleway"/>
                <a:ea typeface="Raleway"/>
                <a:cs typeface="Raleway"/>
                <a:sym typeface="Raleway"/>
              </a:rPr>
              <a:t>Profesionalización y escalabilidad del centro.</a:t>
            </a:r>
          </a:p>
          <a:p>
            <a:pPr marL="539751" lvl="1" indent="-269876" algn="l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2500" u="none" strike="noStrike" spc="7">
                <a:solidFill>
                  <a:srgbClr val="FAF6F5"/>
                </a:solidFill>
                <a:latin typeface="Raleway"/>
                <a:ea typeface="Raleway"/>
                <a:cs typeface="Raleway"/>
                <a:sym typeface="Raleway"/>
              </a:rPr>
              <a:t>Replicable a nivel nacional.</a:t>
            </a:r>
          </a:p>
          <a:p>
            <a:pPr marL="0" lvl="0" indent="0" algn="l">
              <a:lnSpc>
                <a:spcPts val="3075"/>
              </a:lnSpc>
              <a:spcBef>
                <a:spcPct val="0"/>
              </a:spcBef>
            </a:pPr>
            <a:endParaRPr lang="en-US" sz="2500" u="none" strike="noStrike" spc="7">
              <a:solidFill>
                <a:srgbClr val="FAF6F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32532" y="1717398"/>
            <a:ext cx="11475767" cy="154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78"/>
              </a:lnSpc>
            </a:pPr>
            <a:r>
              <a:rPr lang="en-US" sz="11478" b="1" i="1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¡GRACIAS!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73538" y="6699684"/>
            <a:ext cx="6066802" cy="550664"/>
            <a:chOff x="0" y="0"/>
            <a:chExt cx="8089069" cy="7342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4219" cy="734219"/>
            </a:xfrm>
            <a:custGeom>
              <a:avLst/>
              <a:gdLst/>
              <a:ahLst/>
              <a:cxnLst/>
              <a:rect l="l" t="t" r="r" b="b"/>
              <a:pathLst>
                <a:path w="734219" h="734219">
                  <a:moveTo>
                    <a:pt x="0" y="0"/>
                  </a:moveTo>
                  <a:lnTo>
                    <a:pt x="734219" y="0"/>
                  </a:lnTo>
                  <a:lnTo>
                    <a:pt x="734219" y="734219"/>
                  </a:lnTo>
                  <a:lnTo>
                    <a:pt x="0" y="734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44773" y="185076"/>
              <a:ext cx="7044296" cy="383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00"/>
                </a:lnSpc>
              </a:pPr>
              <a:r>
                <a:rPr lang="en-US" sz="2000" dirty="0">
                  <a:solidFill>
                    <a:srgbClr val="FAF6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GrupoPlaygroup@piecesitas.com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3538" y="7548288"/>
            <a:ext cx="6066802" cy="550664"/>
            <a:chOff x="0" y="0"/>
            <a:chExt cx="8089069" cy="734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4219" cy="734219"/>
            </a:xfrm>
            <a:custGeom>
              <a:avLst/>
              <a:gdLst/>
              <a:ahLst/>
              <a:cxnLst/>
              <a:rect l="l" t="t" r="r" b="b"/>
              <a:pathLst>
                <a:path w="734219" h="734219">
                  <a:moveTo>
                    <a:pt x="0" y="0"/>
                  </a:moveTo>
                  <a:lnTo>
                    <a:pt x="734219" y="0"/>
                  </a:lnTo>
                  <a:lnTo>
                    <a:pt x="734219" y="734219"/>
                  </a:lnTo>
                  <a:lnTo>
                    <a:pt x="0" y="734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44773" y="185076"/>
              <a:ext cx="7044296" cy="383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00"/>
                </a:lnSpc>
              </a:pPr>
              <a:r>
                <a:rPr lang="en-US" sz="2000">
                  <a:solidFill>
                    <a:srgbClr val="FAF6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www.PlayGroupcl.cl</a:t>
              </a:r>
              <a:endParaRPr lang="en-US" sz="2000" dirty="0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3538" y="8394227"/>
            <a:ext cx="6066802" cy="550664"/>
            <a:chOff x="0" y="0"/>
            <a:chExt cx="8089069" cy="7342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34219" cy="734219"/>
            </a:xfrm>
            <a:custGeom>
              <a:avLst/>
              <a:gdLst/>
              <a:ahLst/>
              <a:cxnLst/>
              <a:rect l="l" t="t" r="r" b="b"/>
              <a:pathLst>
                <a:path w="734219" h="734219">
                  <a:moveTo>
                    <a:pt x="0" y="0"/>
                  </a:moveTo>
                  <a:lnTo>
                    <a:pt x="734219" y="0"/>
                  </a:lnTo>
                  <a:lnTo>
                    <a:pt x="734219" y="734219"/>
                  </a:lnTo>
                  <a:lnTo>
                    <a:pt x="0" y="734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44773" y="183224"/>
              <a:ext cx="7044296" cy="383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00"/>
                </a:lnSpc>
              </a:pPr>
              <a:r>
                <a:rPr lang="en-US" sz="2000">
                  <a:solidFill>
                    <a:srgbClr val="FAF6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(55) 1234 5678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50958" y="7577665"/>
            <a:ext cx="6076409" cy="494221"/>
            <a:chOff x="0" y="0"/>
            <a:chExt cx="8101879" cy="6589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4219" cy="658962"/>
            </a:xfrm>
            <a:custGeom>
              <a:avLst/>
              <a:gdLst/>
              <a:ahLst/>
              <a:cxnLst/>
              <a:rect l="l" t="t" r="r" b="b"/>
              <a:pathLst>
                <a:path w="734219" h="658962">
                  <a:moveTo>
                    <a:pt x="0" y="0"/>
                  </a:moveTo>
                  <a:lnTo>
                    <a:pt x="734219" y="0"/>
                  </a:lnTo>
                  <a:lnTo>
                    <a:pt x="734219" y="658962"/>
                  </a:lnTo>
                  <a:lnTo>
                    <a:pt x="0" y="658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57582" y="147447"/>
              <a:ext cx="7044296" cy="383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00"/>
                </a:lnSpc>
              </a:pPr>
              <a:r>
                <a:rPr lang="en-US" sz="2000" dirty="0">
                  <a:solidFill>
                    <a:srgbClr val="FAF6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@PlayGroup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50958" y="8395736"/>
            <a:ext cx="7126237" cy="703064"/>
            <a:chOff x="0" y="0"/>
            <a:chExt cx="9501649" cy="9374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34219" cy="734219"/>
            </a:xfrm>
            <a:custGeom>
              <a:avLst/>
              <a:gdLst/>
              <a:ahLst/>
              <a:cxnLst/>
              <a:rect l="l" t="t" r="r" b="b"/>
              <a:pathLst>
                <a:path w="734219" h="734219">
                  <a:moveTo>
                    <a:pt x="0" y="0"/>
                  </a:moveTo>
                  <a:lnTo>
                    <a:pt x="734219" y="0"/>
                  </a:lnTo>
                  <a:lnTo>
                    <a:pt x="734219" y="734219"/>
                  </a:lnTo>
                  <a:lnTo>
                    <a:pt x="0" y="734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57583" y="185076"/>
              <a:ext cx="8444066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s-MX" sz="2000" dirty="0">
                  <a:solidFill>
                    <a:srgbClr val="FAF6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Av. Américo Vespucio 1501, Cerrillos, Región Metropolitana</a:t>
              </a:r>
              <a:endParaRPr lang="en-US" sz="2000" dirty="0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150958" y="6700839"/>
            <a:ext cx="5936109" cy="550664"/>
            <a:chOff x="0" y="0"/>
            <a:chExt cx="7914812" cy="7342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34219" cy="734219"/>
            </a:xfrm>
            <a:custGeom>
              <a:avLst/>
              <a:gdLst/>
              <a:ahLst/>
              <a:cxnLst/>
              <a:rect l="l" t="t" r="r" b="b"/>
              <a:pathLst>
                <a:path w="734219" h="734219">
                  <a:moveTo>
                    <a:pt x="0" y="0"/>
                  </a:moveTo>
                  <a:lnTo>
                    <a:pt x="734219" y="0"/>
                  </a:lnTo>
                  <a:lnTo>
                    <a:pt x="734219" y="734219"/>
                  </a:lnTo>
                  <a:lnTo>
                    <a:pt x="0" y="734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70516" y="169307"/>
              <a:ext cx="7044296" cy="383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00"/>
                </a:lnSpc>
              </a:pPr>
              <a:r>
                <a:rPr lang="en-US" sz="2000" dirty="0">
                  <a:solidFill>
                    <a:srgbClr val="FAF6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@PlayGroup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22852">
            <a:off x="-11340088" y="-5917053"/>
            <a:ext cx="15988073" cy="14772706"/>
          </a:xfrm>
          <a:custGeom>
            <a:avLst/>
            <a:gdLst/>
            <a:ahLst/>
            <a:cxnLst/>
            <a:rect l="l" t="t" r="r" b="b"/>
            <a:pathLst>
              <a:path w="15988073" h="14772706">
                <a:moveTo>
                  <a:pt x="0" y="0"/>
                </a:moveTo>
                <a:lnTo>
                  <a:pt x="15988074" y="0"/>
                </a:lnTo>
                <a:lnTo>
                  <a:pt x="15988074" y="14772706"/>
                </a:lnTo>
                <a:lnTo>
                  <a:pt x="0" y="1477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209585" y="1343238"/>
            <a:ext cx="7573205" cy="7810174"/>
            <a:chOff x="0" y="0"/>
            <a:chExt cx="1994589" cy="20570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94589" cy="2057001"/>
            </a:xfrm>
            <a:custGeom>
              <a:avLst/>
              <a:gdLst/>
              <a:ahLst/>
              <a:cxnLst/>
              <a:rect l="l" t="t" r="r" b="b"/>
              <a:pathLst>
                <a:path w="1994589" h="2057001">
                  <a:moveTo>
                    <a:pt x="52136" y="0"/>
                  </a:moveTo>
                  <a:lnTo>
                    <a:pt x="1942453" y="0"/>
                  </a:lnTo>
                  <a:cubicBezTo>
                    <a:pt x="1971247" y="0"/>
                    <a:pt x="1994589" y="23342"/>
                    <a:pt x="1994589" y="52136"/>
                  </a:cubicBezTo>
                  <a:lnTo>
                    <a:pt x="1994589" y="2004864"/>
                  </a:lnTo>
                  <a:cubicBezTo>
                    <a:pt x="1994589" y="2033658"/>
                    <a:pt x="1971247" y="2057001"/>
                    <a:pt x="1942453" y="2057001"/>
                  </a:cubicBezTo>
                  <a:lnTo>
                    <a:pt x="52136" y="2057001"/>
                  </a:lnTo>
                  <a:cubicBezTo>
                    <a:pt x="23342" y="2057001"/>
                    <a:pt x="0" y="2033658"/>
                    <a:pt x="0" y="2004864"/>
                  </a:cubicBezTo>
                  <a:lnTo>
                    <a:pt x="0" y="52136"/>
                  </a:lnTo>
                  <a:cubicBezTo>
                    <a:pt x="0" y="23342"/>
                    <a:pt x="23342" y="0"/>
                    <a:pt x="521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6F5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994589" cy="2066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942311">
            <a:off x="9265263" y="-1269367"/>
            <a:ext cx="15988073" cy="14772706"/>
          </a:xfrm>
          <a:custGeom>
            <a:avLst/>
            <a:gdLst/>
            <a:ahLst/>
            <a:cxnLst/>
            <a:rect l="l" t="t" r="r" b="b"/>
            <a:pathLst>
              <a:path w="15988073" h="14772706">
                <a:moveTo>
                  <a:pt x="0" y="0"/>
                </a:moveTo>
                <a:lnTo>
                  <a:pt x="15988074" y="0"/>
                </a:lnTo>
                <a:lnTo>
                  <a:pt x="15988074" y="14772706"/>
                </a:lnTo>
                <a:lnTo>
                  <a:pt x="0" y="1477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028700" y="2430290"/>
            <a:ext cx="269367" cy="26936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890157"/>
            <a:ext cx="269367" cy="2693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349337"/>
            <a:ext cx="269367" cy="26936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990139"/>
            <a:ext cx="269367" cy="26936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4450006"/>
            <a:ext cx="269367" cy="26936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978958"/>
            <a:ext cx="269367" cy="26936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5589892"/>
            <a:ext cx="269367" cy="26936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657614" y="1469300"/>
            <a:ext cx="7348401" cy="7348401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-181610" y="-181610"/>
              <a:ext cx="6713221" cy="6713221"/>
            </a:xfrm>
            <a:custGeom>
              <a:avLst/>
              <a:gdLst/>
              <a:ahLst/>
              <a:cxnLst/>
              <a:rect l="l" t="t" r="r" b="b"/>
              <a:pathLst>
                <a:path w="6713221" h="6713221">
                  <a:moveTo>
                    <a:pt x="5986780" y="726440"/>
                  </a:moveTo>
                  <a:cubicBezTo>
                    <a:pt x="5260340" y="0"/>
                    <a:pt x="4083050" y="0"/>
                    <a:pt x="3356610" y="726440"/>
                  </a:cubicBezTo>
                  <a:cubicBezTo>
                    <a:pt x="2630170" y="0"/>
                    <a:pt x="1452880" y="0"/>
                    <a:pt x="726440" y="726440"/>
                  </a:cubicBezTo>
                  <a:cubicBezTo>
                    <a:pt x="0" y="1452880"/>
                    <a:pt x="0" y="2630170"/>
                    <a:pt x="726440" y="3356610"/>
                  </a:cubicBezTo>
                  <a:cubicBezTo>
                    <a:pt x="0" y="4083050"/>
                    <a:pt x="0" y="5260340"/>
                    <a:pt x="726440" y="5986780"/>
                  </a:cubicBezTo>
                  <a:cubicBezTo>
                    <a:pt x="1452880" y="6713221"/>
                    <a:pt x="2630170" y="6713220"/>
                    <a:pt x="3356610" y="5986780"/>
                  </a:cubicBezTo>
                  <a:cubicBezTo>
                    <a:pt x="4083050" y="6713220"/>
                    <a:pt x="5260340" y="6713220"/>
                    <a:pt x="5986780" y="5986780"/>
                  </a:cubicBezTo>
                  <a:cubicBezTo>
                    <a:pt x="6713221" y="5260340"/>
                    <a:pt x="6713220" y="4083050"/>
                    <a:pt x="5986780" y="3356610"/>
                  </a:cubicBezTo>
                  <a:cubicBezTo>
                    <a:pt x="6713220" y="2630170"/>
                    <a:pt x="6713220" y="1452880"/>
                    <a:pt x="5986780" y="726440"/>
                  </a:cubicBez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21978" y="1545500"/>
            <a:ext cx="697720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 i="1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ÍNDICE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34247" y="2321693"/>
            <a:ext cx="4323881" cy="32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9"/>
              </a:lnSpc>
              <a:spcBef>
                <a:spcPct val="0"/>
              </a:spcBef>
            </a:pPr>
            <a:r>
              <a:rPr lang="en-US" sz="2056" b="1" i="1" spc="287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CONTEXTO DEL PROYECTO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02277" y="2824856"/>
            <a:ext cx="2410301" cy="33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160" b="1" i="1" spc="302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ENFOQUE I+D+I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46267" y="3311924"/>
            <a:ext cx="4099841" cy="33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160" b="1" i="1" spc="302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PROBLEMA A RESOLVER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28700" y="6183109"/>
            <a:ext cx="269367" cy="26936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87295" y="7472216"/>
            <a:ext cx="269367" cy="26936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28700" y="6709651"/>
            <a:ext cx="269367" cy="26936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404272" y="3818042"/>
            <a:ext cx="6016612" cy="33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160" b="1" i="1" spc="302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DECLARACIÓN DEL PROBLEMA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91345" y="4338157"/>
            <a:ext cx="4343433" cy="33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160" b="1" i="1" spc="302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OBJETIVO GENERAL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43745" y="4969433"/>
            <a:ext cx="4704885" cy="33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160" b="1" i="1" spc="302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OBJETIVOS ESPECÍFICOS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903177" y="5524591"/>
            <a:ext cx="4445453" cy="33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160" b="1" i="1" spc="302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ALCANCE Y EXCLUSIONES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834247" y="6145696"/>
            <a:ext cx="3208100" cy="33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160" b="1" i="1" spc="302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STAKEHOLDERS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796145" y="6651814"/>
            <a:ext cx="5926375" cy="33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160" b="1" i="1" spc="302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VIABILIDAD Y MODELO DE NEGOCIO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002277" y="7272232"/>
            <a:ext cx="3098996" cy="33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160" b="1" i="1" spc="302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BENCHMARKING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813862" y="8102968"/>
            <a:ext cx="4304371" cy="33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160" b="1" i="1" spc="302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CONCLUSIONES / CIERRE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087295" y="8168269"/>
            <a:ext cx="269367" cy="26936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70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567632" y="4676439"/>
            <a:ext cx="7828407" cy="10245869"/>
          </a:xfrm>
          <a:custGeom>
            <a:avLst/>
            <a:gdLst/>
            <a:ahLst/>
            <a:cxnLst/>
            <a:rect l="l" t="t" r="r" b="b"/>
            <a:pathLst>
              <a:path w="7828407" h="10245869">
                <a:moveTo>
                  <a:pt x="7828407" y="10245869"/>
                </a:moveTo>
                <a:lnTo>
                  <a:pt x="0" y="10245869"/>
                </a:lnTo>
                <a:lnTo>
                  <a:pt x="0" y="0"/>
                </a:lnTo>
                <a:lnTo>
                  <a:pt x="7828407" y="0"/>
                </a:lnTo>
                <a:lnTo>
                  <a:pt x="7828407" y="10245869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flipH="1">
            <a:off x="12312936" y="-2719924"/>
            <a:ext cx="7828407" cy="10245869"/>
          </a:xfrm>
          <a:custGeom>
            <a:avLst/>
            <a:gdLst/>
            <a:ahLst/>
            <a:cxnLst/>
            <a:rect l="l" t="t" r="r" b="b"/>
            <a:pathLst>
              <a:path w="7828407" h="10245869">
                <a:moveTo>
                  <a:pt x="7828407" y="0"/>
                </a:moveTo>
                <a:lnTo>
                  <a:pt x="0" y="0"/>
                </a:lnTo>
                <a:lnTo>
                  <a:pt x="0" y="10245869"/>
                </a:lnTo>
                <a:lnTo>
                  <a:pt x="7828407" y="10245869"/>
                </a:lnTo>
                <a:lnTo>
                  <a:pt x="7828407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1343976" y="1317328"/>
            <a:ext cx="15600047" cy="8482045"/>
            <a:chOff x="0" y="0"/>
            <a:chExt cx="4108654" cy="22339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08654" cy="2233954"/>
            </a:xfrm>
            <a:custGeom>
              <a:avLst/>
              <a:gdLst/>
              <a:ahLst/>
              <a:cxnLst/>
              <a:rect l="l" t="t" r="r" b="b"/>
              <a:pathLst>
                <a:path w="4108654" h="2233954">
                  <a:moveTo>
                    <a:pt x="25310" y="0"/>
                  </a:moveTo>
                  <a:lnTo>
                    <a:pt x="4083344" y="0"/>
                  </a:lnTo>
                  <a:cubicBezTo>
                    <a:pt x="4097322" y="0"/>
                    <a:pt x="4108654" y="11332"/>
                    <a:pt x="4108654" y="25310"/>
                  </a:cubicBezTo>
                  <a:lnTo>
                    <a:pt x="4108654" y="2208644"/>
                  </a:lnTo>
                  <a:cubicBezTo>
                    <a:pt x="4108654" y="2222623"/>
                    <a:pt x="4097322" y="2233954"/>
                    <a:pt x="4083344" y="2233954"/>
                  </a:cubicBezTo>
                  <a:lnTo>
                    <a:pt x="25310" y="2233954"/>
                  </a:lnTo>
                  <a:cubicBezTo>
                    <a:pt x="11332" y="2233954"/>
                    <a:pt x="0" y="2222623"/>
                    <a:pt x="0" y="2208644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6F5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4108654" cy="2243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27950" y="1006641"/>
            <a:ext cx="12320880" cy="211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3"/>
              </a:lnSpc>
            </a:pPr>
            <a:r>
              <a:rPr lang="en-US" sz="7868" b="1" i="1" spc="141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Contexto del Proyecto</a:t>
            </a:r>
          </a:p>
          <a:p>
            <a:pPr algn="ctr">
              <a:lnSpc>
                <a:spcPts val="8183"/>
              </a:lnSpc>
            </a:pPr>
            <a:endParaRPr lang="en-US" sz="7868" b="1" i="1" spc="141">
              <a:solidFill>
                <a:srgbClr val="FAF6F5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95325" y="2818418"/>
            <a:ext cx="12986559" cy="658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606" lvl="1" indent="-308803" algn="l">
              <a:lnSpc>
                <a:spcPts val="3518"/>
              </a:lnSpc>
              <a:buFont typeface="Arial"/>
              <a:buChar char="•"/>
            </a:pPr>
            <a:r>
              <a:rPr lang="en-US" sz="2860" b="1" i="1" spc="400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PLAYGROUP PIECECITAS: CENTRO TERAPÉUTICO PARA NIÑOS DE 8 A 36 MESES.</a:t>
            </a:r>
          </a:p>
          <a:p>
            <a:pPr algn="l">
              <a:lnSpc>
                <a:spcPts val="3518"/>
              </a:lnSpc>
            </a:pPr>
            <a:endParaRPr lang="en-US" sz="2860" b="1" i="1" spc="400">
              <a:solidFill>
                <a:srgbClr val="FAF6F5"/>
              </a:solidFill>
              <a:latin typeface="Raleway Bold Italics"/>
              <a:ea typeface="Raleway Bold Italics"/>
              <a:cs typeface="Raleway Bold Italics"/>
              <a:sym typeface="Raleway Bold Italics"/>
            </a:endParaRPr>
          </a:p>
          <a:p>
            <a:pPr marL="617606" lvl="1" indent="-308803" algn="l">
              <a:lnSpc>
                <a:spcPts val="3518"/>
              </a:lnSpc>
              <a:buFont typeface="Arial"/>
              <a:buChar char="•"/>
            </a:pPr>
            <a:r>
              <a:rPr lang="en-US" sz="2860" b="1" i="1" spc="400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ACTUALMENTE FUNCIONA SOLO CON DIFUSIÓN EN INSTAGRAM Y GESTIÓN MANUAL.</a:t>
            </a:r>
          </a:p>
          <a:p>
            <a:pPr algn="l">
              <a:lnSpc>
                <a:spcPts val="3518"/>
              </a:lnSpc>
            </a:pPr>
            <a:endParaRPr lang="en-US" sz="2860" b="1" i="1" spc="400">
              <a:solidFill>
                <a:srgbClr val="FAF6F5"/>
              </a:solidFill>
              <a:latin typeface="Raleway Bold Italics"/>
              <a:ea typeface="Raleway Bold Italics"/>
              <a:cs typeface="Raleway Bold Italics"/>
              <a:sym typeface="Raleway Bold Italics"/>
            </a:endParaRPr>
          </a:p>
          <a:p>
            <a:pPr marL="617606" lvl="1" indent="-308803" algn="l">
              <a:lnSpc>
                <a:spcPts val="3518"/>
              </a:lnSpc>
              <a:buFont typeface="Arial"/>
              <a:buChar char="•"/>
            </a:pPr>
            <a:r>
              <a:rPr lang="en-US" sz="2860" b="1" i="1" spc="400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PROBLEMAS PRINCIPALES:</a:t>
            </a:r>
          </a:p>
          <a:p>
            <a:pPr algn="l">
              <a:lnSpc>
                <a:spcPts val="3518"/>
              </a:lnSpc>
            </a:pPr>
            <a:r>
              <a:rPr lang="en-US" sz="2860" b="1" i="1" spc="400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       SIN AGENDA DIGITAL NI TRAZABILIDAD CLÍNICA.</a:t>
            </a:r>
          </a:p>
          <a:p>
            <a:pPr algn="l">
              <a:lnSpc>
                <a:spcPts val="3518"/>
              </a:lnSpc>
            </a:pPr>
            <a:r>
              <a:rPr lang="en-US" sz="2860" b="1" i="1" spc="400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      SIN RED DE TERAPEUTAS PARA REEMPLAZOS.</a:t>
            </a:r>
          </a:p>
          <a:p>
            <a:pPr algn="l">
              <a:lnSpc>
                <a:spcPts val="3518"/>
              </a:lnSpc>
            </a:pPr>
            <a:r>
              <a:rPr lang="en-US" sz="2860" b="1" i="1" spc="400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      LIMITACIONES EN CONTINUIDAD DEL SERVICIO Y CRECIMIENTO.</a:t>
            </a:r>
          </a:p>
          <a:p>
            <a:pPr algn="l">
              <a:lnSpc>
                <a:spcPts val="3518"/>
              </a:lnSpc>
            </a:pPr>
            <a:endParaRPr lang="en-US" sz="2860" b="1" i="1" spc="400">
              <a:solidFill>
                <a:srgbClr val="FAF6F5"/>
              </a:solidFill>
              <a:latin typeface="Raleway Bold Italics"/>
              <a:ea typeface="Raleway Bold Italics"/>
              <a:cs typeface="Raleway Bold Italics"/>
              <a:sym typeface="Raleway Bold Italics"/>
            </a:endParaRPr>
          </a:p>
          <a:p>
            <a:pPr marL="617606" lvl="1" indent="-308803" algn="l">
              <a:lnSpc>
                <a:spcPts val="3518"/>
              </a:lnSpc>
              <a:buFont typeface="Arial"/>
              <a:buChar char="•"/>
            </a:pPr>
            <a:r>
              <a:rPr lang="en-US" sz="2860" b="1" i="1" spc="400">
                <a:solidFill>
                  <a:srgbClr val="FAF6F5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SE PROPONE UNA PLATAFORMA WEB QUE DIGITALICE LA ADMINISTRACIÓN, EL SEGUIMIENTO TERAPÉUTICO Y FOMENTE UNA RED COLABORATIVA DE PROFESIONALES.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0485">
            <a:off x="-2382992" y="-2500756"/>
            <a:ext cx="7760666" cy="7644256"/>
          </a:xfrm>
          <a:custGeom>
            <a:avLst/>
            <a:gdLst/>
            <a:ahLst/>
            <a:cxnLst/>
            <a:rect l="l" t="t" r="r" b="b"/>
            <a:pathLst>
              <a:path w="7760666" h="7644256">
                <a:moveTo>
                  <a:pt x="0" y="0"/>
                </a:moveTo>
                <a:lnTo>
                  <a:pt x="7760666" y="0"/>
                </a:lnTo>
                <a:lnTo>
                  <a:pt x="7760666" y="7644256"/>
                </a:lnTo>
                <a:lnTo>
                  <a:pt x="0" y="764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002066" y="730107"/>
            <a:ext cx="11475767" cy="216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20"/>
              </a:lnSpc>
              <a:spcBef>
                <a:spcPct val="0"/>
              </a:spcBef>
            </a:pPr>
            <a:r>
              <a:rPr lang="en-US" sz="8000" b="1" i="1" spc="144" dirty="0" err="1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Enfoque</a:t>
            </a:r>
            <a:r>
              <a:rPr lang="en-US" sz="8000" b="1" i="1" spc="144" dirty="0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</a:t>
            </a:r>
            <a:r>
              <a:rPr lang="en-US" sz="8000" b="1" i="1" spc="144" dirty="0" err="1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I+</a:t>
            </a:r>
            <a:r>
              <a:rPr lang="en-US" sz="8000" b="1" i="1" u="none" strike="noStrike" spc="144" dirty="0" err="1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D+i</a:t>
            </a:r>
            <a:endParaRPr lang="en-US" sz="8000" b="1" i="1" u="none" strike="noStrike" spc="144" dirty="0">
              <a:solidFill>
                <a:srgbClr val="FAF6F5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  <a:p>
            <a:pPr marL="0" lvl="0" indent="0" algn="ctr">
              <a:lnSpc>
                <a:spcPts val="8320"/>
              </a:lnSpc>
              <a:spcBef>
                <a:spcPct val="0"/>
              </a:spcBef>
            </a:pPr>
            <a:endParaRPr lang="en-US" sz="8000" b="1" i="1" u="none" strike="noStrike" spc="144" dirty="0">
              <a:solidFill>
                <a:srgbClr val="FAF6F5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97341" y="2050800"/>
            <a:ext cx="8054744" cy="7207500"/>
            <a:chOff x="0" y="0"/>
            <a:chExt cx="2121414" cy="18982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1414" cy="1898272"/>
            </a:xfrm>
            <a:custGeom>
              <a:avLst/>
              <a:gdLst/>
              <a:ahLst/>
              <a:cxnLst/>
              <a:rect l="l" t="t" r="r" b="b"/>
              <a:pathLst>
                <a:path w="2121414" h="1898272">
                  <a:moveTo>
                    <a:pt x="49019" y="0"/>
                  </a:moveTo>
                  <a:lnTo>
                    <a:pt x="2072395" y="0"/>
                  </a:lnTo>
                  <a:cubicBezTo>
                    <a:pt x="2085396" y="0"/>
                    <a:pt x="2097864" y="5165"/>
                    <a:pt x="2107057" y="14357"/>
                  </a:cubicBezTo>
                  <a:cubicBezTo>
                    <a:pt x="2116250" y="23550"/>
                    <a:pt x="2121414" y="36019"/>
                    <a:pt x="2121414" y="49019"/>
                  </a:cubicBezTo>
                  <a:lnTo>
                    <a:pt x="2121414" y="1849252"/>
                  </a:lnTo>
                  <a:cubicBezTo>
                    <a:pt x="2121414" y="1876325"/>
                    <a:pt x="2099467" y="1898272"/>
                    <a:pt x="2072395" y="1898272"/>
                  </a:cubicBezTo>
                  <a:lnTo>
                    <a:pt x="49019" y="1898272"/>
                  </a:lnTo>
                  <a:cubicBezTo>
                    <a:pt x="36019" y="1898272"/>
                    <a:pt x="23550" y="1893107"/>
                    <a:pt x="14357" y="1883914"/>
                  </a:cubicBezTo>
                  <a:cubicBezTo>
                    <a:pt x="5165" y="1874721"/>
                    <a:pt x="0" y="1862253"/>
                    <a:pt x="0" y="1849252"/>
                  </a:cubicBezTo>
                  <a:lnTo>
                    <a:pt x="0" y="49019"/>
                  </a:lnTo>
                  <a:cubicBezTo>
                    <a:pt x="0" y="21947"/>
                    <a:pt x="21947" y="0"/>
                    <a:pt x="490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6F5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121414" cy="190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0800000">
            <a:off x="13378967" y="6020490"/>
            <a:ext cx="7760666" cy="7644256"/>
          </a:xfrm>
          <a:custGeom>
            <a:avLst/>
            <a:gdLst/>
            <a:ahLst/>
            <a:cxnLst/>
            <a:rect l="l" t="t" r="r" b="b"/>
            <a:pathLst>
              <a:path w="7760666" h="7644256">
                <a:moveTo>
                  <a:pt x="0" y="0"/>
                </a:moveTo>
                <a:lnTo>
                  <a:pt x="7760666" y="0"/>
                </a:lnTo>
                <a:lnTo>
                  <a:pt x="7760666" y="7644256"/>
                </a:lnTo>
                <a:lnTo>
                  <a:pt x="0" y="764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497341" y="3781142"/>
            <a:ext cx="7493407" cy="494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430" lvl="1" indent="-338215" algn="l">
              <a:lnSpc>
                <a:spcPts val="4386"/>
              </a:lnSpc>
              <a:buFont typeface="Arial"/>
              <a:buChar char="•"/>
            </a:pPr>
            <a:r>
              <a:rPr lang="en-US" sz="3133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Investigación: falta de trazabilidad clínica y sobrecarga de terapeutas.</a:t>
            </a:r>
          </a:p>
          <a:p>
            <a:pPr marL="676430" lvl="1" indent="-338215" algn="l">
              <a:lnSpc>
                <a:spcPts val="4386"/>
              </a:lnSpc>
              <a:buFont typeface="Arial"/>
              <a:buChar char="•"/>
            </a:pPr>
            <a:r>
              <a:rPr lang="en-US" sz="3133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Desarrollo: plataforma web con gestión de agenda, informes y disponibilidad.</a:t>
            </a:r>
          </a:p>
          <a:p>
            <a:pPr marL="676430" lvl="1" indent="-338215" algn="l">
              <a:lnSpc>
                <a:spcPts val="4386"/>
              </a:lnSpc>
              <a:buFont typeface="Arial"/>
              <a:buChar char="•"/>
            </a:pPr>
            <a:r>
              <a:rPr lang="en-US" sz="3133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Innovación: red de terapeutas, dashboards y modelo replicable.</a:t>
            </a:r>
          </a:p>
          <a:p>
            <a:pPr algn="l">
              <a:lnSpc>
                <a:spcPts val="4386"/>
              </a:lnSpc>
            </a:pPr>
            <a:endParaRPr lang="en-US" sz="3133">
              <a:solidFill>
                <a:srgbClr val="FAF6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59166">
            <a:off x="-3506366" y="-1086909"/>
            <a:ext cx="11490819" cy="11318456"/>
          </a:xfrm>
          <a:custGeom>
            <a:avLst/>
            <a:gdLst/>
            <a:ahLst/>
            <a:cxnLst/>
            <a:rect l="l" t="t" r="r" b="b"/>
            <a:pathLst>
              <a:path w="11490819" h="11318456">
                <a:moveTo>
                  <a:pt x="0" y="0"/>
                </a:moveTo>
                <a:lnTo>
                  <a:pt x="11490819" y="0"/>
                </a:lnTo>
                <a:lnTo>
                  <a:pt x="11490819" y="11318456"/>
                </a:lnTo>
                <a:lnTo>
                  <a:pt x="0" y="1131845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28700" y="1469300"/>
            <a:ext cx="7348401" cy="734840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-181610" y="-181610"/>
              <a:ext cx="6713221" cy="6713221"/>
            </a:xfrm>
            <a:custGeom>
              <a:avLst/>
              <a:gdLst/>
              <a:ahLst/>
              <a:cxnLst/>
              <a:rect l="l" t="t" r="r" b="b"/>
              <a:pathLst>
                <a:path w="6713221" h="6713221">
                  <a:moveTo>
                    <a:pt x="5986780" y="726440"/>
                  </a:moveTo>
                  <a:cubicBezTo>
                    <a:pt x="5260340" y="0"/>
                    <a:pt x="4083050" y="0"/>
                    <a:pt x="3356610" y="726440"/>
                  </a:cubicBezTo>
                  <a:cubicBezTo>
                    <a:pt x="2630170" y="0"/>
                    <a:pt x="1452880" y="0"/>
                    <a:pt x="726440" y="726440"/>
                  </a:cubicBezTo>
                  <a:cubicBezTo>
                    <a:pt x="0" y="1452880"/>
                    <a:pt x="0" y="2630170"/>
                    <a:pt x="726440" y="3356610"/>
                  </a:cubicBezTo>
                  <a:cubicBezTo>
                    <a:pt x="0" y="4083050"/>
                    <a:pt x="0" y="5260340"/>
                    <a:pt x="726440" y="5986780"/>
                  </a:cubicBezTo>
                  <a:cubicBezTo>
                    <a:pt x="1452880" y="6713221"/>
                    <a:pt x="2630170" y="6713220"/>
                    <a:pt x="3356610" y="5986780"/>
                  </a:cubicBezTo>
                  <a:cubicBezTo>
                    <a:pt x="4083050" y="6713220"/>
                    <a:pt x="5260340" y="6713220"/>
                    <a:pt x="5986780" y="5986780"/>
                  </a:cubicBezTo>
                  <a:cubicBezTo>
                    <a:pt x="6713221" y="5260340"/>
                    <a:pt x="6713220" y="4083050"/>
                    <a:pt x="5986780" y="3356610"/>
                  </a:cubicBezTo>
                  <a:cubicBezTo>
                    <a:pt x="6713220" y="2630170"/>
                    <a:pt x="6713220" y="1452880"/>
                    <a:pt x="5986780" y="726440"/>
                  </a:cubicBez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Freeform 5"/>
          <p:cNvSpPr/>
          <p:nvPr/>
        </p:nvSpPr>
        <p:spPr>
          <a:xfrm rot="-4059166">
            <a:off x="14438608" y="4486036"/>
            <a:ext cx="11490819" cy="11318456"/>
          </a:xfrm>
          <a:custGeom>
            <a:avLst/>
            <a:gdLst/>
            <a:ahLst/>
            <a:cxnLst/>
            <a:rect l="l" t="t" r="r" b="b"/>
            <a:pathLst>
              <a:path w="11490819" h="11318456">
                <a:moveTo>
                  <a:pt x="0" y="0"/>
                </a:moveTo>
                <a:lnTo>
                  <a:pt x="11490818" y="0"/>
                </a:lnTo>
                <a:lnTo>
                  <a:pt x="11490818" y="11318456"/>
                </a:lnTo>
                <a:lnTo>
                  <a:pt x="0" y="1131845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9144000" y="1566455"/>
            <a:ext cx="8115300" cy="111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8000" b="1" i="1" spc="144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Problema a Resolver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0" y="2621361"/>
            <a:ext cx="7242608" cy="6636939"/>
            <a:chOff x="0" y="0"/>
            <a:chExt cx="1907518" cy="1748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07518" cy="1748000"/>
            </a:xfrm>
            <a:custGeom>
              <a:avLst/>
              <a:gdLst/>
              <a:ahLst/>
              <a:cxnLst/>
              <a:rect l="l" t="t" r="r" b="b"/>
              <a:pathLst>
                <a:path w="1907518" h="1748000">
                  <a:moveTo>
                    <a:pt x="54516" y="0"/>
                  </a:moveTo>
                  <a:lnTo>
                    <a:pt x="1853002" y="0"/>
                  </a:lnTo>
                  <a:cubicBezTo>
                    <a:pt x="1867461" y="0"/>
                    <a:pt x="1881327" y="5744"/>
                    <a:pt x="1891551" y="15967"/>
                  </a:cubicBezTo>
                  <a:cubicBezTo>
                    <a:pt x="1901775" y="26191"/>
                    <a:pt x="1907518" y="40057"/>
                    <a:pt x="1907518" y="54516"/>
                  </a:cubicBezTo>
                  <a:lnTo>
                    <a:pt x="1907518" y="1693484"/>
                  </a:lnTo>
                  <a:cubicBezTo>
                    <a:pt x="1907518" y="1707943"/>
                    <a:pt x="1901775" y="1721809"/>
                    <a:pt x="1891551" y="1732033"/>
                  </a:cubicBezTo>
                  <a:cubicBezTo>
                    <a:pt x="1881327" y="1742257"/>
                    <a:pt x="1867461" y="1748000"/>
                    <a:pt x="1853002" y="1748000"/>
                  </a:cubicBezTo>
                  <a:lnTo>
                    <a:pt x="54516" y="1748000"/>
                  </a:lnTo>
                  <a:cubicBezTo>
                    <a:pt x="40057" y="1748000"/>
                    <a:pt x="26191" y="1742257"/>
                    <a:pt x="15967" y="1732033"/>
                  </a:cubicBezTo>
                  <a:cubicBezTo>
                    <a:pt x="5744" y="1721809"/>
                    <a:pt x="0" y="1707943"/>
                    <a:pt x="0" y="1693484"/>
                  </a:cubicBezTo>
                  <a:lnTo>
                    <a:pt x="0" y="54516"/>
                  </a:lnTo>
                  <a:cubicBezTo>
                    <a:pt x="0" y="40057"/>
                    <a:pt x="5744" y="26191"/>
                    <a:pt x="15967" y="15967"/>
                  </a:cubicBezTo>
                  <a:cubicBezTo>
                    <a:pt x="26191" y="5744"/>
                    <a:pt x="40057" y="0"/>
                    <a:pt x="54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6F5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907518" cy="1757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370694" y="3799861"/>
            <a:ext cx="6789219" cy="3986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7523" lvl="1" indent="-408761" algn="l">
              <a:lnSpc>
                <a:spcPts val="3938"/>
              </a:lnSpc>
              <a:buFont typeface="Arial"/>
              <a:buChar char="•"/>
            </a:pPr>
            <a:r>
              <a:rPr lang="en-US" sz="3786" b="1" i="1" spc="68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 existe sistema de gestión de agenda ni fichas clínicas digitales.</a:t>
            </a:r>
          </a:p>
          <a:p>
            <a:pPr marL="817523" lvl="1" indent="-408761" algn="l">
              <a:lnSpc>
                <a:spcPts val="3938"/>
              </a:lnSpc>
              <a:buFont typeface="Arial"/>
              <a:buChar char="•"/>
            </a:pPr>
            <a:r>
              <a:rPr lang="en-US" sz="3786" b="1" i="1" spc="68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Reemplazos de terapeutas no disponibles → pérdida de continuidad.</a:t>
            </a:r>
          </a:p>
          <a:p>
            <a:pPr marL="817523" lvl="1" indent="-408761" algn="l">
              <a:lnSpc>
                <a:spcPts val="3938"/>
              </a:lnSpc>
              <a:buFont typeface="Arial"/>
              <a:buChar char="•"/>
            </a:pPr>
            <a:r>
              <a:rPr lang="en-US" sz="3786" b="1" i="1" spc="68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Crecimiento limitado y falta de presencia digital profesional.</a:t>
            </a:r>
          </a:p>
          <a:p>
            <a:pPr algn="l">
              <a:lnSpc>
                <a:spcPts val="3938"/>
              </a:lnSpc>
            </a:pPr>
            <a:endParaRPr lang="en-US" sz="3786" b="1" i="1" spc="68">
              <a:solidFill>
                <a:srgbClr val="FAF6F5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30394">
            <a:off x="7951884" y="-6598043"/>
            <a:ext cx="11490819" cy="11318456"/>
          </a:xfrm>
          <a:custGeom>
            <a:avLst/>
            <a:gdLst/>
            <a:ahLst/>
            <a:cxnLst/>
            <a:rect l="l" t="t" r="r" b="b"/>
            <a:pathLst>
              <a:path w="11490819" h="11318456">
                <a:moveTo>
                  <a:pt x="0" y="0"/>
                </a:moveTo>
                <a:lnTo>
                  <a:pt x="11490819" y="0"/>
                </a:lnTo>
                <a:lnTo>
                  <a:pt x="11490819" y="11318456"/>
                </a:lnTo>
                <a:lnTo>
                  <a:pt x="0" y="1131845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 flipV="1">
            <a:off x="1190625" y="5024333"/>
            <a:ext cx="14118672" cy="9525"/>
          </a:xfrm>
          <a:prstGeom prst="line">
            <a:avLst/>
          </a:prstGeom>
          <a:ln w="19050" cap="rnd">
            <a:solidFill>
              <a:srgbClr val="6870B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1028700" y="4871933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870B4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82075" y="4871933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870B4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192238"/>
            <a:ext cx="13189525" cy="1448028"/>
            <a:chOff x="0" y="0"/>
            <a:chExt cx="370174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01740" cy="406400"/>
            </a:xfrm>
            <a:custGeom>
              <a:avLst/>
              <a:gdLst/>
              <a:ahLst/>
              <a:cxnLst/>
              <a:rect l="l" t="t" r="r" b="b"/>
              <a:pathLst>
                <a:path w="3701740" h="406400">
                  <a:moveTo>
                    <a:pt x="3498540" y="0"/>
                  </a:moveTo>
                  <a:cubicBezTo>
                    <a:pt x="3610764" y="0"/>
                    <a:pt x="3701740" y="90976"/>
                    <a:pt x="3701740" y="203200"/>
                  </a:cubicBezTo>
                  <a:cubicBezTo>
                    <a:pt x="3701740" y="315424"/>
                    <a:pt x="3610764" y="406400"/>
                    <a:pt x="34985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49854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6F5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370174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52442" y="1402016"/>
            <a:ext cx="13494930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spc="112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Declaración del Problema</a:t>
            </a: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endParaRPr lang="en-US" sz="8000" b="1" spc="112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2" name="Freeform 12"/>
          <p:cNvSpPr/>
          <p:nvPr/>
        </p:nvSpPr>
        <p:spPr>
          <a:xfrm rot="1750831">
            <a:off x="-5745409" y="6247911"/>
            <a:ext cx="11490819" cy="11318456"/>
          </a:xfrm>
          <a:custGeom>
            <a:avLst/>
            <a:gdLst/>
            <a:ahLst/>
            <a:cxnLst/>
            <a:rect l="l" t="t" r="r" b="b"/>
            <a:pathLst>
              <a:path w="11490819" h="11318456">
                <a:moveTo>
                  <a:pt x="0" y="0"/>
                </a:moveTo>
                <a:lnTo>
                  <a:pt x="11490818" y="0"/>
                </a:lnTo>
                <a:lnTo>
                  <a:pt x="11490818" y="11318456"/>
                </a:lnTo>
                <a:lnTo>
                  <a:pt x="0" y="1131845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028700" y="5843483"/>
            <a:ext cx="3364925" cy="138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 existe sistema de gestión de agenda ni fichas clínicas digitales.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61538" y="5595330"/>
            <a:ext cx="3364925" cy="138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Reemplazos de terapeutas no disponibles → pérdida de continuidad.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59680" y="5595330"/>
            <a:ext cx="3364925" cy="138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Crecimiento limitado y falta de presencia digital profesional.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158652" y="4871933"/>
            <a:ext cx="301291" cy="301291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870B4"/>
            </a:solid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42311">
            <a:off x="-4044803" y="-6541650"/>
            <a:ext cx="13670650" cy="12631446"/>
          </a:xfrm>
          <a:custGeom>
            <a:avLst/>
            <a:gdLst/>
            <a:ahLst/>
            <a:cxnLst/>
            <a:rect l="l" t="t" r="r" b="b"/>
            <a:pathLst>
              <a:path w="13670650" h="12631446">
                <a:moveTo>
                  <a:pt x="0" y="0"/>
                </a:moveTo>
                <a:lnTo>
                  <a:pt x="13670650" y="0"/>
                </a:lnTo>
                <a:lnTo>
                  <a:pt x="13670650" y="12631446"/>
                </a:lnTo>
                <a:lnTo>
                  <a:pt x="0" y="1263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7951837" cy="1448028"/>
            <a:chOff x="0" y="0"/>
            <a:chExt cx="2231743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31743" cy="406400"/>
            </a:xfrm>
            <a:custGeom>
              <a:avLst/>
              <a:gdLst/>
              <a:ahLst/>
              <a:cxnLst/>
              <a:rect l="l" t="t" r="r" b="b"/>
              <a:pathLst>
                <a:path w="2231743" h="406400">
                  <a:moveTo>
                    <a:pt x="2028543" y="0"/>
                  </a:moveTo>
                  <a:cubicBezTo>
                    <a:pt x="2140768" y="0"/>
                    <a:pt x="2231743" y="90976"/>
                    <a:pt x="2231743" y="203200"/>
                  </a:cubicBezTo>
                  <a:cubicBezTo>
                    <a:pt x="2231743" y="315424"/>
                    <a:pt x="2140768" y="406400"/>
                    <a:pt x="20285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202854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B1B1B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231743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942311">
            <a:off x="13184392" y="4656458"/>
            <a:ext cx="13670650" cy="12631446"/>
          </a:xfrm>
          <a:custGeom>
            <a:avLst/>
            <a:gdLst/>
            <a:ahLst/>
            <a:cxnLst/>
            <a:rect l="l" t="t" r="r" b="b"/>
            <a:pathLst>
              <a:path w="13670650" h="12631446">
                <a:moveTo>
                  <a:pt x="0" y="0"/>
                </a:moveTo>
                <a:lnTo>
                  <a:pt x="13670649" y="0"/>
                </a:lnTo>
                <a:lnTo>
                  <a:pt x="13670649" y="12631446"/>
                </a:lnTo>
                <a:lnTo>
                  <a:pt x="0" y="1263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028700" y="3358976"/>
            <a:ext cx="3523644" cy="352364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-181610" y="-181610"/>
              <a:ext cx="6713221" cy="6713221"/>
            </a:xfrm>
            <a:custGeom>
              <a:avLst/>
              <a:gdLst/>
              <a:ahLst/>
              <a:cxnLst/>
              <a:rect l="l" t="t" r="r" b="b"/>
              <a:pathLst>
                <a:path w="6713221" h="6713221">
                  <a:moveTo>
                    <a:pt x="5986780" y="726440"/>
                  </a:moveTo>
                  <a:cubicBezTo>
                    <a:pt x="5260340" y="0"/>
                    <a:pt x="4083050" y="0"/>
                    <a:pt x="3356610" y="726440"/>
                  </a:cubicBezTo>
                  <a:cubicBezTo>
                    <a:pt x="2630170" y="0"/>
                    <a:pt x="1452880" y="0"/>
                    <a:pt x="726440" y="726440"/>
                  </a:cubicBezTo>
                  <a:cubicBezTo>
                    <a:pt x="0" y="1452880"/>
                    <a:pt x="0" y="2630170"/>
                    <a:pt x="726440" y="3356610"/>
                  </a:cubicBezTo>
                  <a:cubicBezTo>
                    <a:pt x="0" y="4083050"/>
                    <a:pt x="0" y="5260340"/>
                    <a:pt x="726440" y="5986780"/>
                  </a:cubicBezTo>
                  <a:cubicBezTo>
                    <a:pt x="1452880" y="6713221"/>
                    <a:pt x="2630170" y="6713220"/>
                    <a:pt x="3356610" y="5986780"/>
                  </a:cubicBezTo>
                  <a:cubicBezTo>
                    <a:pt x="4083050" y="6713220"/>
                    <a:pt x="5260340" y="6713220"/>
                    <a:pt x="5986780" y="5986780"/>
                  </a:cubicBezTo>
                  <a:cubicBezTo>
                    <a:pt x="6713221" y="5260340"/>
                    <a:pt x="6713220" y="4083050"/>
                    <a:pt x="5986780" y="3356610"/>
                  </a:cubicBezTo>
                  <a:cubicBezTo>
                    <a:pt x="6713220" y="2630170"/>
                    <a:pt x="6713220" y="1452880"/>
                    <a:pt x="5986780" y="726440"/>
                  </a:cubicBez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56893" y="3358976"/>
            <a:ext cx="3523644" cy="352364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81610" y="-181610"/>
              <a:ext cx="6713221" cy="6713221"/>
            </a:xfrm>
            <a:custGeom>
              <a:avLst/>
              <a:gdLst/>
              <a:ahLst/>
              <a:cxnLst/>
              <a:rect l="l" t="t" r="r" b="b"/>
              <a:pathLst>
                <a:path w="6713221" h="6713221">
                  <a:moveTo>
                    <a:pt x="5986780" y="726440"/>
                  </a:moveTo>
                  <a:cubicBezTo>
                    <a:pt x="5260340" y="0"/>
                    <a:pt x="4083050" y="0"/>
                    <a:pt x="3356610" y="726440"/>
                  </a:cubicBezTo>
                  <a:cubicBezTo>
                    <a:pt x="2630170" y="0"/>
                    <a:pt x="1452880" y="0"/>
                    <a:pt x="726440" y="726440"/>
                  </a:cubicBezTo>
                  <a:cubicBezTo>
                    <a:pt x="0" y="1452880"/>
                    <a:pt x="0" y="2630170"/>
                    <a:pt x="726440" y="3356610"/>
                  </a:cubicBezTo>
                  <a:cubicBezTo>
                    <a:pt x="0" y="4083050"/>
                    <a:pt x="0" y="5260340"/>
                    <a:pt x="726440" y="5986780"/>
                  </a:cubicBezTo>
                  <a:cubicBezTo>
                    <a:pt x="1452880" y="6713221"/>
                    <a:pt x="2630170" y="6713220"/>
                    <a:pt x="3356610" y="5986780"/>
                  </a:cubicBezTo>
                  <a:cubicBezTo>
                    <a:pt x="4083050" y="6713220"/>
                    <a:pt x="5260340" y="6713220"/>
                    <a:pt x="5986780" y="5986780"/>
                  </a:cubicBezTo>
                  <a:cubicBezTo>
                    <a:pt x="6713221" y="5260340"/>
                    <a:pt x="6713220" y="4083050"/>
                    <a:pt x="5986780" y="3356610"/>
                  </a:cubicBezTo>
                  <a:cubicBezTo>
                    <a:pt x="6713220" y="2630170"/>
                    <a:pt x="6713220" y="1452880"/>
                    <a:pt x="5986780" y="726440"/>
                  </a:cubicBez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95093" y="1867763"/>
            <a:ext cx="8603661" cy="5721435"/>
          </a:xfrm>
          <a:custGeom>
            <a:avLst/>
            <a:gdLst/>
            <a:ahLst/>
            <a:cxnLst/>
            <a:rect l="l" t="t" r="r" b="b"/>
            <a:pathLst>
              <a:path w="8603661" h="5721435">
                <a:moveTo>
                  <a:pt x="0" y="0"/>
                </a:moveTo>
                <a:lnTo>
                  <a:pt x="8603661" y="0"/>
                </a:lnTo>
                <a:lnTo>
                  <a:pt x="8603661" y="5721434"/>
                </a:lnTo>
                <a:lnTo>
                  <a:pt x="0" y="572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1363572"/>
            <a:ext cx="8308138" cy="111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20"/>
              </a:lnSpc>
              <a:spcBef>
                <a:spcPct val="0"/>
              </a:spcBef>
            </a:pPr>
            <a:r>
              <a:rPr lang="en-US" sz="8000" b="1" i="1" spc="144">
                <a:solidFill>
                  <a:srgbClr val="1B1B1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Objetivo General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917676"/>
            <a:ext cx="7951837" cy="135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2585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Diseñar e implementar una plataforma en línea que gestione agendas, fichas clínicas, terapeutas colaboradoras y dashboards.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414224"/>
            <a:ext cx="10260252" cy="11115449"/>
            <a:chOff x="0" y="0"/>
            <a:chExt cx="2702289" cy="29275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2289" cy="2927526"/>
            </a:xfrm>
            <a:custGeom>
              <a:avLst/>
              <a:gdLst/>
              <a:ahLst/>
              <a:cxnLst/>
              <a:rect l="l" t="t" r="r" b="b"/>
              <a:pathLst>
                <a:path w="2702289" h="2927526">
                  <a:moveTo>
                    <a:pt x="38482" y="0"/>
                  </a:moveTo>
                  <a:lnTo>
                    <a:pt x="2663806" y="0"/>
                  </a:lnTo>
                  <a:cubicBezTo>
                    <a:pt x="2685059" y="0"/>
                    <a:pt x="2702289" y="17229"/>
                    <a:pt x="2702289" y="38482"/>
                  </a:cubicBezTo>
                  <a:lnTo>
                    <a:pt x="2702289" y="2889043"/>
                  </a:lnTo>
                  <a:cubicBezTo>
                    <a:pt x="2702289" y="2910296"/>
                    <a:pt x="2685059" y="2927526"/>
                    <a:pt x="2663806" y="2927526"/>
                  </a:cubicBezTo>
                  <a:lnTo>
                    <a:pt x="38482" y="2927526"/>
                  </a:lnTo>
                  <a:cubicBezTo>
                    <a:pt x="17229" y="2927526"/>
                    <a:pt x="0" y="2910296"/>
                    <a:pt x="0" y="2889043"/>
                  </a:cubicBezTo>
                  <a:lnTo>
                    <a:pt x="0" y="38482"/>
                  </a:lnTo>
                  <a:cubicBezTo>
                    <a:pt x="0" y="17229"/>
                    <a:pt x="17229" y="0"/>
                    <a:pt x="38482" y="0"/>
                  </a:cubicBezTo>
                  <a:close/>
                </a:path>
              </a:pathLst>
            </a:custGeom>
            <a:solidFill>
              <a:srgbClr val="FAF6F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702289" cy="293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2838" y="154509"/>
            <a:ext cx="7951837" cy="2485757"/>
            <a:chOff x="0" y="0"/>
            <a:chExt cx="2231743" cy="6976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31743" cy="697647"/>
            </a:xfrm>
            <a:custGeom>
              <a:avLst/>
              <a:gdLst/>
              <a:ahLst/>
              <a:cxnLst/>
              <a:rect l="l" t="t" r="r" b="b"/>
              <a:pathLst>
                <a:path w="2231743" h="697647">
                  <a:moveTo>
                    <a:pt x="2028543" y="0"/>
                  </a:moveTo>
                  <a:cubicBezTo>
                    <a:pt x="2140768" y="0"/>
                    <a:pt x="2231743" y="156173"/>
                    <a:pt x="2231743" y="348823"/>
                  </a:cubicBezTo>
                  <a:cubicBezTo>
                    <a:pt x="2231743" y="541473"/>
                    <a:pt x="2140768" y="697647"/>
                    <a:pt x="2028543" y="697647"/>
                  </a:cubicBezTo>
                  <a:lnTo>
                    <a:pt x="203200" y="697647"/>
                  </a:lnTo>
                  <a:cubicBezTo>
                    <a:pt x="90976" y="697647"/>
                    <a:pt x="0" y="541473"/>
                    <a:pt x="0" y="348823"/>
                  </a:cubicBezTo>
                  <a:cubicBezTo>
                    <a:pt x="0" y="156173"/>
                    <a:pt x="90976" y="0"/>
                    <a:pt x="203200" y="0"/>
                  </a:cubicBezTo>
                  <a:lnTo>
                    <a:pt x="202854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6F5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231743" cy="707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7769" y="4532636"/>
            <a:ext cx="8916231" cy="380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157" lvl="1" indent="-264078" algn="l">
              <a:lnSpc>
                <a:spcPts val="3424"/>
              </a:lnSpc>
              <a:buFont typeface="Arial"/>
              <a:buChar char="•"/>
            </a:pPr>
            <a:r>
              <a:rPr lang="en-US" sz="2446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Página web institucional con acceso a agendamiento.</a:t>
            </a:r>
          </a:p>
          <a:p>
            <a:pPr marL="528157" lvl="1" indent="-264078" algn="l">
              <a:lnSpc>
                <a:spcPts val="3424"/>
              </a:lnSpc>
              <a:buFont typeface="Arial"/>
              <a:buChar char="•"/>
            </a:pPr>
            <a:r>
              <a:rPr lang="en-US" sz="2446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Módulo de agenda digital.</a:t>
            </a:r>
          </a:p>
          <a:p>
            <a:pPr marL="528157" lvl="1" indent="-264078" algn="l">
              <a:lnSpc>
                <a:spcPts val="3424"/>
              </a:lnSpc>
              <a:buFont typeface="Arial"/>
              <a:buChar char="•"/>
            </a:pPr>
            <a:r>
              <a:rPr lang="en-US" sz="2446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Fichas terapéuticas por paciente.</a:t>
            </a:r>
          </a:p>
          <a:p>
            <a:pPr marL="528157" lvl="1" indent="-264078" algn="l">
              <a:lnSpc>
                <a:spcPts val="3424"/>
              </a:lnSpc>
              <a:buFont typeface="Arial"/>
              <a:buChar char="•"/>
            </a:pPr>
            <a:r>
              <a:rPr lang="en-US" sz="2446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Sistema de terapeutas colaboradoras.</a:t>
            </a:r>
          </a:p>
          <a:p>
            <a:pPr marL="528157" lvl="1" indent="-264078" algn="l">
              <a:lnSpc>
                <a:spcPts val="3424"/>
              </a:lnSpc>
              <a:buFont typeface="Arial"/>
              <a:buChar char="•"/>
            </a:pPr>
            <a:r>
              <a:rPr lang="en-US" sz="2446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Dashboards de gestión.</a:t>
            </a:r>
          </a:p>
          <a:p>
            <a:pPr marL="528157" lvl="1" indent="-264078" algn="l">
              <a:lnSpc>
                <a:spcPts val="3424"/>
              </a:lnSpc>
              <a:buFont typeface="Arial"/>
              <a:buChar char="•"/>
            </a:pPr>
            <a:r>
              <a:rPr lang="en-US" sz="2446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Validación con usuarios reales.</a:t>
            </a:r>
          </a:p>
          <a:p>
            <a:pPr marL="528157" lvl="1" indent="-264078" algn="l">
              <a:lnSpc>
                <a:spcPts val="3424"/>
              </a:lnSpc>
              <a:buFont typeface="Arial"/>
              <a:buChar char="•"/>
            </a:pPr>
            <a:r>
              <a:rPr lang="en-US" sz="2446">
                <a:solidFill>
                  <a:srgbClr val="FAF6F5"/>
                </a:solidFill>
                <a:latin typeface="Montserrat"/>
                <a:ea typeface="Montserrat"/>
                <a:cs typeface="Montserrat"/>
                <a:sym typeface="Montserrat"/>
              </a:rPr>
              <a:t>Modelo de negocio escalable.</a:t>
            </a:r>
          </a:p>
          <a:p>
            <a:pPr algn="l">
              <a:lnSpc>
                <a:spcPts val="3424"/>
              </a:lnSpc>
            </a:pPr>
            <a:endParaRPr lang="en-US" sz="2446">
              <a:solidFill>
                <a:srgbClr val="FAF6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Freeform 9"/>
          <p:cNvSpPr/>
          <p:nvPr/>
        </p:nvSpPr>
        <p:spPr>
          <a:xfrm rot="-6654530">
            <a:off x="-3691883" y="6184880"/>
            <a:ext cx="9441165" cy="8723475"/>
          </a:xfrm>
          <a:custGeom>
            <a:avLst/>
            <a:gdLst/>
            <a:ahLst/>
            <a:cxnLst/>
            <a:rect l="l" t="t" r="r" b="b"/>
            <a:pathLst>
              <a:path w="9441165" h="8723475">
                <a:moveTo>
                  <a:pt x="0" y="0"/>
                </a:moveTo>
                <a:lnTo>
                  <a:pt x="9441166" y="0"/>
                </a:lnTo>
                <a:lnTo>
                  <a:pt x="9441166" y="8723475"/>
                </a:lnTo>
                <a:lnTo>
                  <a:pt x="0" y="872347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9144000" y="0"/>
            <a:ext cx="9144000" cy="5212080"/>
          </a:xfrm>
          <a:prstGeom prst="rect">
            <a:avLst/>
          </a:prstGeom>
        </p:spPr>
      </p:pic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278" t="2334" r="278"/>
          <a:stretch>
            <a:fillRect/>
          </a:stretch>
        </p:blipFill>
        <p:spPr>
          <a:xfrm>
            <a:off x="9131992" y="5212080"/>
            <a:ext cx="9156008" cy="507492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77774" y="471740"/>
            <a:ext cx="5821965" cy="216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20"/>
              </a:lnSpc>
              <a:spcBef>
                <a:spcPct val="0"/>
              </a:spcBef>
            </a:pPr>
            <a:r>
              <a:rPr lang="en-US" sz="8000" b="1" i="1" spc="144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Objet</a:t>
            </a:r>
            <a:r>
              <a:rPr lang="en-US" sz="8000" b="1" i="1" u="none" strike="noStrike" spc="144">
                <a:solidFill>
                  <a:srgbClr val="FAF6F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ivos Específicos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414224"/>
            <a:ext cx="10260252" cy="11115449"/>
            <a:chOff x="0" y="0"/>
            <a:chExt cx="2702289" cy="29275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2289" cy="2927526"/>
            </a:xfrm>
            <a:custGeom>
              <a:avLst/>
              <a:gdLst/>
              <a:ahLst/>
              <a:cxnLst/>
              <a:rect l="l" t="t" r="r" b="b"/>
              <a:pathLst>
                <a:path w="2702289" h="2927526">
                  <a:moveTo>
                    <a:pt x="38482" y="0"/>
                  </a:moveTo>
                  <a:lnTo>
                    <a:pt x="2663806" y="0"/>
                  </a:lnTo>
                  <a:cubicBezTo>
                    <a:pt x="2685059" y="0"/>
                    <a:pt x="2702289" y="17229"/>
                    <a:pt x="2702289" y="38482"/>
                  </a:cubicBezTo>
                  <a:lnTo>
                    <a:pt x="2702289" y="2889043"/>
                  </a:lnTo>
                  <a:cubicBezTo>
                    <a:pt x="2702289" y="2910296"/>
                    <a:pt x="2685059" y="2927526"/>
                    <a:pt x="2663806" y="2927526"/>
                  </a:cubicBezTo>
                  <a:lnTo>
                    <a:pt x="38482" y="2927526"/>
                  </a:lnTo>
                  <a:cubicBezTo>
                    <a:pt x="17229" y="2927526"/>
                    <a:pt x="0" y="2910296"/>
                    <a:pt x="0" y="2889043"/>
                  </a:cubicBezTo>
                  <a:lnTo>
                    <a:pt x="0" y="38482"/>
                  </a:lnTo>
                  <a:cubicBezTo>
                    <a:pt x="0" y="17229"/>
                    <a:pt x="17229" y="0"/>
                    <a:pt x="38482" y="0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702289" cy="293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223968">
            <a:off x="10125523" y="-7099046"/>
            <a:ext cx="13670650" cy="12631446"/>
          </a:xfrm>
          <a:custGeom>
            <a:avLst/>
            <a:gdLst/>
            <a:ahLst/>
            <a:cxnLst/>
            <a:rect l="l" t="t" r="r" b="b"/>
            <a:pathLst>
              <a:path w="13670650" h="12631446">
                <a:moveTo>
                  <a:pt x="0" y="0"/>
                </a:moveTo>
                <a:lnTo>
                  <a:pt x="13670649" y="0"/>
                </a:lnTo>
                <a:lnTo>
                  <a:pt x="13670649" y="12631446"/>
                </a:lnTo>
                <a:lnTo>
                  <a:pt x="0" y="1263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612838" y="366965"/>
            <a:ext cx="7951837" cy="2273301"/>
            <a:chOff x="0" y="0"/>
            <a:chExt cx="2231743" cy="6380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1743" cy="638019"/>
            </a:xfrm>
            <a:custGeom>
              <a:avLst/>
              <a:gdLst/>
              <a:ahLst/>
              <a:cxnLst/>
              <a:rect l="l" t="t" r="r" b="b"/>
              <a:pathLst>
                <a:path w="2231743" h="638019">
                  <a:moveTo>
                    <a:pt x="2028543" y="0"/>
                  </a:moveTo>
                  <a:cubicBezTo>
                    <a:pt x="2140768" y="0"/>
                    <a:pt x="2231743" y="142825"/>
                    <a:pt x="2231743" y="319010"/>
                  </a:cubicBezTo>
                  <a:cubicBezTo>
                    <a:pt x="2231743" y="495194"/>
                    <a:pt x="2140768" y="638019"/>
                    <a:pt x="2028543" y="638019"/>
                  </a:cubicBezTo>
                  <a:lnTo>
                    <a:pt x="203200" y="638019"/>
                  </a:lnTo>
                  <a:cubicBezTo>
                    <a:pt x="90976" y="638019"/>
                    <a:pt x="0" y="495194"/>
                    <a:pt x="0" y="319010"/>
                  </a:cubicBezTo>
                  <a:cubicBezTo>
                    <a:pt x="0" y="142825"/>
                    <a:pt x="90976" y="0"/>
                    <a:pt x="203200" y="0"/>
                  </a:cubicBezTo>
                  <a:lnTo>
                    <a:pt x="202854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B1B1B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2231743" cy="647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2838" y="3560313"/>
            <a:ext cx="6196134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Web responsive (PWA).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Login por roles.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Agenda editable.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Reportes PDF.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Dashboard administrativo.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1B1B1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Freeform 10"/>
          <p:cNvSpPr/>
          <p:nvPr/>
        </p:nvSpPr>
        <p:spPr>
          <a:xfrm rot="-6654530">
            <a:off x="-3670817" y="7425643"/>
            <a:ext cx="9441165" cy="8723475"/>
          </a:xfrm>
          <a:custGeom>
            <a:avLst/>
            <a:gdLst/>
            <a:ahLst/>
            <a:cxnLst/>
            <a:rect l="l" t="t" r="r" b="b"/>
            <a:pathLst>
              <a:path w="9441165" h="8723475">
                <a:moveTo>
                  <a:pt x="0" y="0"/>
                </a:moveTo>
                <a:lnTo>
                  <a:pt x="9441165" y="0"/>
                </a:lnTo>
                <a:lnTo>
                  <a:pt x="9441165" y="8723475"/>
                </a:lnTo>
                <a:lnTo>
                  <a:pt x="0" y="872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442466" y="161137"/>
            <a:ext cx="8495140" cy="5659887"/>
          </a:xfrm>
          <a:custGeom>
            <a:avLst/>
            <a:gdLst/>
            <a:ahLst/>
            <a:cxnLst/>
            <a:rect l="l" t="t" r="r" b="b"/>
            <a:pathLst>
              <a:path w="8495140" h="5659887">
                <a:moveTo>
                  <a:pt x="0" y="0"/>
                </a:moveTo>
                <a:lnTo>
                  <a:pt x="8495140" y="0"/>
                </a:lnTo>
                <a:lnTo>
                  <a:pt x="8495140" y="5659887"/>
                </a:lnTo>
                <a:lnTo>
                  <a:pt x="0" y="565988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0989363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049765" y="471740"/>
            <a:ext cx="6611541" cy="216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20"/>
              </a:lnSpc>
              <a:spcBef>
                <a:spcPct val="0"/>
              </a:spcBef>
            </a:pPr>
            <a:r>
              <a:rPr lang="en-US" sz="8000" b="1" i="1" spc="144">
                <a:solidFill>
                  <a:srgbClr val="1B1B1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Proye Alcance y Exclusionescción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2838" y="3030923"/>
            <a:ext cx="619613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 i="1">
                <a:solidFill>
                  <a:srgbClr val="1B1B1B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ALCANCE: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2838" y="7398703"/>
            <a:ext cx="6196134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Pagos en línea.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App móvil nativa.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Bots IA / automatización WhatsApp.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1B1B1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2838" y="6603233"/>
            <a:ext cx="619613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 i="1">
                <a:solidFill>
                  <a:srgbClr val="1B1B1B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EXCLUSIONES: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479</Words>
  <Application>Microsoft Office PowerPoint</Application>
  <PresentationFormat>Personalizado</PresentationFormat>
  <Paragraphs>88</Paragraphs>
  <Slides>13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Raleway Bold Italics</vt:lpstr>
      <vt:lpstr>Montserrat</vt:lpstr>
      <vt:lpstr>Calibri</vt:lpstr>
      <vt:lpstr>Bebas Neue Bold</vt:lpstr>
      <vt:lpstr>Arial</vt:lpstr>
      <vt:lpstr>Raleway</vt:lpstr>
      <vt:lpstr>Raleway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Minimalista Negra y Morada</dc:title>
  <dc:creator>Umbra Aciago</dc:creator>
  <cp:lastModifiedBy>Umbra Aciago</cp:lastModifiedBy>
  <cp:revision>4</cp:revision>
  <dcterms:created xsi:type="dcterms:W3CDTF">2006-08-16T00:00:00Z</dcterms:created>
  <dcterms:modified xsi:type="dcterms:W3CDTF">2025-09-06T07:38:19Z</dcterms:modified>
  <dc:identifier>DAGx-ONQdXY</dc:identifier>
</cp:coreProperties>
</file>